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318" r:id="rId2"/>
    <p:sldId id="324" r:id="rId3"/>
    <p:sldId id="335" r:id="rId4"/>
    <p:sldId id="357" r:id="rId5"/>
    <p:sldId id="332" r:id="rId6"/>
    <p:sldId id="356" r:id="rId7"/>
    <p:sldId id="333" r:id="rId8"/>
    <p:sldId id="355" r:id="rId9"/>
    <p:sldId id="336" r:id="rId10"/>
    <p:sldId id="337" r:id="rId11"/>
    <p:sldId id="331" r:id="rId12"/>
    <p:sldId id="334" r:id="rId13"/>
    <p:sldId id="338" r:id="rId14"/>
    <p:sldId id="358" r:id="rId15"/>
    <p:sldId id="360" r:id="rId16"/>
    <p:sldId id="361" r:id="rId17"/>
    <p:sldId id="362" r:id="rId18"/>
    <p:sldId id="363" r:id="rId19"/>
    <p:sldId id="329" r:id="rId20"/>
    <p:sldId id="322" r:id="rId21"/>
    <p:sldId id="320" r:id="rId22"/>
    <p:sldId id="330" r:id="rId23"/>
  </p:sldIdLst>
  <p:sldSz cx="9144000" cy="6858000" type="screen4x3"/>
  <p:notesSz cx="6858000" cy="9144000"/>
  <p:embeddedFontLst>
    <p:embeddedFont>
      <p:font typeface="微软雅黑" panose="020B0503020204020204" pitchFamily="34" charset="-122"/>
      <p:regular r:id="rId25"/>
      <p:bold r:id="rId26"/>
    </p:embeddedFont>
    <p:embeddedFont>
      <p:font typeface="Calibri" panose="020F0502020204030204" pitchFamily="34" charset="0"/>
      <p:regular r:id="rId27"/>
      <p:bold r:id="rId28"/>
      <p:italic r:id="rId29"/>
      <p:boldItalic r:id="rId30"/>
    </p:embeddedFont>
  </p:embeddedFontLst>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0E5EB6"/>
    <a:srgbClr val="FF33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96" autoAdjust="0"/>
    <p:restoredTop sz="94370" autoAdjust="0"/>
  </p:normalViewPr>
  <p:slideViewPr>
    <p:cSldViewPr>
      <p:cViewPr varScale="1">
        <p:scale>
          <a:sx n="87" d="100"/>
          <a:sy n="87" d="100"/>
        </p:scale>
        <p:origin x="134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FF118D-50F0-4930-B0D3-8BEEC4F1148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35A65424-C725-4A38-9AD9-376327BCC66B}">
      <dgm:prSet phldrT="[文本]" custT="1"/>
      <dgm:spPr>
        <a:xfrm rot="5400000">
          <a:off x="-141500" y="147440"/>
          <a:ext cx="943339" cy="660337"/>
        </a:xfrm>
        <a:prstGeom prst="chevron">
          <a:avLst/>
        </a:prstGeom>
        <a:solidFill>
          <a:srgbClr val="4F81BD">
            <a:hueOff val="0"/>
            <a:satOff val="0"/>
            <a:lumOff val="0"/>
            <a:alphaOff val="0"/>
          </a:srgbClr>
        </a:solidFill>
        <a:ln w="25400" cap="flat" cmpd="sng" algn="ctr">
          <a:solidFill>
            <a:srgbClr val="4F81BD">
              <a:hueOff val="0"/>
              <a:satOff val="0"/>
              <a:lumOff val="0"/>
              <a:alphaOff val="0"/>
            </a:srgbClr>
          </a:solidFill>
          <a:prstDash val="solid"/>
        </a:ln>
        <a:effectLst/>
      </dgm:spPr>
      <dgm:t>
        <a:bodyPr/>
        <a:lstStyle/>
        <a:p>
          <a:r>
            <a:rPr lang="en-US" altLang="zh-CN" sz="3200" dirty="0" smtClean="0">
              <a:solidFill>
                <a:sysClr val="window" lastClr="FFFFFF"/>
              </a:solidFill>
              <a:latin typeface="微软雅黑" pitchFamily="34" charset="-122"/>
              <a:ea typeface="微软雅黑" pitchFamily="34" charset="-122"/>
              <a:cs typeface="+mn-cs"/>
            </a:rPr>
            <a:t>1</a:t>
          </a:r>
          <a:endParaRPr lang="zh-CN" altLang="en-US" sz="3200" dirty="0">
            <a:solidFill>
              <a:sysClr val="window" lastClr="FFFFFF"/>
            </a:solidFill>
            <a:latin typeface="微软雅黑" pitchFamily="34" charset="-122"/>
            <a:ea typeface="微软雅黑" pitchFamily="34" charset="-122"/>
            <a:cs typeface="+mn-cs"/>
          </a:endParaRPr>
        </a:p>
      </dgm:t>
    </dgm:pt>
    <dgm:pt modelId="{E4708FF9-69DC-456D-BB8F-02F90E512A8D}" type="parTrans" cxnId="{A80C9DE6-2BFD-4B97-BF5C-EE8D8F5661C9}">
      <dgm:prSet/>
      <dgm:spPr/>
      <dgm:t>
        <a:bodyPr/>
        <a:lstStyle/>
        <a:p>
          <a:endParaRPr lang="zh-CN" altLang="en-US"/>
        </a:p>
      </dgm:t>
    </dgm:pt>
    <dgm:pt modelId="{60B55837-27C7-48D2-A064-C95D723BE8EF}" type="sibTrans" cxnId="{A80C9DE6-2BFD-4B97-BF5C-EE8D8F5661C9}">
      <dgm:prSet/>
      <dgm:spPr/>
      <dgm:t>
        <a:bodyPr/>
        <a:lstStyle/>
        <a:p>
          <a:endParaRPr lang="zh-CN" altLang="en-US"/>
        </a:p>
      </dgm:t>
    </dgm:pt>
    <dgm:pt modelId="{FCF7EFCF-99CA-463B-AE2D-87CCDC3D5E21}">
      <dgm:prSet phldrT="[文本]" custT="1"/>
      <dgm:spPr>
        <a:xfrm rot="5400000">
          <a:off x="3731834" y="-3065557"/>
          <a:ext cx="613492" cy="6756486"/>
        </a:xfrm>
        <a:prstGeom prst="round2SameRect">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zh-CN" altLang="en-US" sz="2800" smtClean="0">
              <a:solidFill>
                <a:sysClr val="windowText" lastClr="000000">
                  <a:hueOff val="0"/>
                  <a:satOff val="0"/>
                  <a:lumOff val="0"/>
                  <a:alphaOff val="0"/>
                </a:sysClr>
              </a:solidFill>
              <a:latin typeface="微软雅黑" pitchFamily="34" charset="-122"/>
              <a:ea typeface="微软雅黑" pitchFamily="34" charset="-122"/>
              <a:cs typeface="+mn-cs"/>
            </a:rPr>
            <a:t>大族移动机器人类型</a:t>
          </a:r>
          <a:endParaRPr lang="zh-CN" altLang="en-US" sz="2800" dirty="0">
            <a:solidFill>
              <a:sysClr val="windowText" lastClr="000000">
                <a:hueOff val="0"/>
                <a:satOff val="0"/>
                <a:lumOff val="0"/>
                <a:alphaOff val="0"/>
              </a:sysClr>
            </a:solidFill>
            <a:latin typeface="微软雅黑" pitchFamily="34" charset="-122"/>
            <a:ea typeface="微软雅黑" pitchFamily="34" charset="-122"/>
            <a:cs typeface="+mn-cs"/>
          </a:endParaRPr>
        </a:p>
      </dgm:t>
    </dgm:pt>
    <dgm:pt modelId="{E808DD3D-F890-48BA-B768-B3352A4F282F}" type="parTrans" cxnId="{C189C957-012C-4963-88BC-A3F2ACD6ED74}">
      <dgm:prSet/>
      <dgm:spPr/>
      <dgm:t>
        <a:bodyPr/>
        <a:lstStyle/>
        <a:p>
          <a:endParaRPr lang="zh-CN" altLang="en-US"/>
        </a:p>
      </dgm:t>
    </dgm:pt>
    <dgm:pt modelId="{B7EC519A-EFAF-4E74-BD9E-2C49828CC984}" type="sibTrans" cxnId="{C189C957-012C-4963-88BC-A3F2ACD6ED74}">
      <dgm:prSet/>
      <dgm:spPr/>
      <dgm:t>
        <a:bodyPr/>
        <a:lstStyle/>
        <a:p>
          <a:endParaRPr lang="zh-CN" altLang="en-US"/>
        </a:p>
      </dgm:t>
    </dgm:pt>
    <dgm:pt modelId="{3FB1C942-A838-45A5-8301-4FDE74C3627D}">
      <dgm:prSet phldrT="[文本]" custT="1"/>
      <dgm:spPr>
        <a:xfrm rot="5400000">
          <a:off x="3731995" y="-2219846"/>
          <a:ext cx="613170" cy="6756486"/>
        </a:xfrm>
        <a:prstGeom prst="round2SameRect">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zh-CN" altLang="en-US" sz="2800" smtClean="0">
              <a:solidFill>
                <a:sysClr val="windowText" lastClr="000000">
                  <a:hueOff val="0"/>
                  <a:satOff val="0"/>
                  <a:lumOff val="0"/>
                  <a:alphaOff val="0"/>
                </a:sysClr>
              </a:solidFill>
              <a:latin typeface="微软雅黑" pitchFamily="34" charset="-122"/>
              <a:ea typeface="微软雅黑" pitchFamily="34" charset="-122"/>
              <a:cs typeface="+mn-cs"/>
            </a:rPr>
            <a:t>激光导航移动机器人</a:t>
          </a:r>
          <a:endParaRPr lang="zh-CN" altLang="en-US" sz="2800" dirty="0">
            <a:solidFill>
              <a:sysClr val="windowText" lastClr="000000">
                <a:hueOff val="0"/>
                <a:satOff val="0"/>
                <a:lumOff val="0"/>
                <a:alphaOff val="0"/>
              </a:sysClr>
            </a:solidFill>
            <a:latin typeface="微软雅黑" pitchFamily="34" charset="-122"/>
            <a:ea typeface="微软雅黑" pitchFamily="34" charset="-122"/>
            <a:cs typeface="+mn-cs"/>
          </a:endParaRPr>
        </a:p>
      </dgm:t>
    </dgm:pt>
    <dgm:pt modelId="{26ECAB8C-963B-4920-A591-ADCF3AB0161E}" type="parTrans" cxnId="{9EEE231F-55AB-4515-BCFC-2E0423D7EA14}">
      <dgm:prSet/>
      <dgm:spPr/>
      <dgm:t>
        <a:bodyPr/>
        <a:lstStyle/>
        <a:p>
          <a:endParaRPr lang="zh-CN" altLang="en-US"/>
        </a:p>
      </dgm:t>
    </dgm:pt>
    <dgm:pt modelId="{1A727B9A-417F-4028-8354-F103F606895F}" type="sibTrans" cxnId="{9EEE231F-55AB-4515-BCFC-2E0423D7EA14}">
      <dgm:prSet/>
      <dgm:spPr/>
      <dgm:t>
        <a:bodyPr/>
        <a:lstStyle/>
        <a:p>
          <a:endParaRPr lang="zh-CN" altLang="en-US"/>
        </a:p>
      </dgm:t>
    </dgm:pt>
    <dgm:pt modelId="{08D5E570-CD72-4610-976A-62CBF82F1C34}">
      <dgm:prSet phldrT="[文本]" custT="1"/>
      <dgm:spPr>
        <a:xfrm rot="5400000">
          <a:off x="3731995" y="-1373975"/>
          <a:ext cx="613170" cy="6756486"/>
        </a:xfrm>
        <a:prstGeom prst="round2SameRect">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zh-CN" altLang="en-US" sz="2800" dirty="0" smtClean="0">
              <a:solidFill>
                <a:sysClr val="windowText" lastClr="000000">
                  <a:hueOff val="0"/>
                  <a:satOff val="0"/>
                  <a:lumOff val="0"/>
                  <a:alphaOff val="0"/>
                </a:sysClr>
              </a:solidFill>
              <a:latin typeface="微软雅黑" pitchFamily="34" charset="-122"/>
              <a:ea typeface="微软雅黑" pitchFamily="34" charset="-122"/>
              <a:cs typeface="+mn-cs"/>
            </a:rPr>
            <a:t>磁导航移动机器人</a:t>
          </a:r>
          <a:endParaRPr lang="zh-CN" altLang="en-US" sz="2800" dirty="0">
            <a:solidFill>
              <a:sysClr val="windowText" lastClr="000000">
                <a:hueOff val="0"/>
                <a:satOff val="0"/>
                <a:lumOff val="0"/>
                <a:alphaOff val="0"/>
              </a:sysClr>
            </a:solidFill>
            <a:latin typeface="微软雅黑" pitchFamily="34" charset="-122"/>
            <a:ea typeface="微软雅黑" pitchFamily="34" charset="-122"/>
            <a:cs typeface="+mn-cs"/>
          </a:endParaRPr>
        </a:p>
      </dgm:t>
    </dgm:pt>
    <dgm:pt modelId="{6EF15640-FE5E-48A9-A520-FBA07776769E}" type="parTrans" cxnId="{DDCFF346-A919-4E1B-9C12-16AB2F4B44C8}">
      <dgm:prSet/>
      <dgm:spPr/>
      <dgm:t>
        <a:bodyPr/>
        <a:lstStyle/>
        <a:p>
          <a:endParaRPr lang="zh-CN" altLang="en-US"/>
        </a:p>
      </dgm:t>
    </dgm:pt>
    <dgm:pt modelId="{BF83709B-A528-4F2A-A671-2A872574FFF9}" type="sibTrans" cxnId="{DDCFF346-A919-4E1B-9C12-16AB2F4B44C8}">
      <dgm:prSet/>
      <dgm:spPr/>
      <dgm:t>
        <a:bodyPr/>
        <a:lstStyle/>
        <a:p>
          <a:endParaRPr lang="zh-CN" altLang="en-US"/>
        </a:p>
      </dgm:t>
    </dgm:pt>
    <dgm:pt modelId="{6B85142D-902B-427C-91B8-D8E6984833A1}">
      <dgm:prSet phldrT="[文本]" custT="1"/>
      <dgm:spPr>
        <a:xfrm rot="5400000">
          <a:off x="-141500" y="2685055"/>
          <a:ext cx="943339" cy="660337"/>
        </a:xfrm>
        <a:prstGeom prst="chevron">
          <a:avLst/>
        </a:prstGeom>
        <a:solidFill>
          <a:srgbClr val="4F81BD">
            <a:hueOff val="0"/>
            <a:satOff val="0"/>
            <a:lumOff val="0"/>
            <a:alphaOff val="0"/>
          </a:srgbClr>
        </a:solidFill>
        <a:ln w="25400" cap="flat" cmpd="sng" algn="ctr">
          <a:solidFill>
            <a:srgbClr val="4F81BD">
              <a:hueOff val="0"/>
              <a:satOff val="0"/>
              <a:lumOff val="0"/>
              <a:alphaOff val="0"/>
            </a:srgbClr>
          </a:solidFill>
          <a:prstDash val="solid"/>
        </a:ln>
        <a:effectLst/>
      </dgm:spPr>
      <dgm:t>
        <a:bodyPr/>
        <a:lstStyle/>
        <a:p>
          <a:r>
            <a:rPr lang="en-US" altLang="zh-CN" sz="2800" dirty="0" smtClean="0">
              <a:solidFill>
                <a:sysClr val="window" lastClr="FFFFFF"/>
              </a:solidFill>
              <a:latin typeface="微软雅黑" pitchFamily="34" charset="-122"/>
              <a:ea typeface="微软雅黑" pitchFamily="34" charset="-122"/>
              <a:cs typeface="+mn-cs"/>
            </a:rPr>
            <a:t>4</a:t>
          </a:r>
          <a:endParaRPr lang="zh-CN" altLang="en-US" sz="2800" dirty="0">
            <a:solidFill>
              <a:sysClr val="window" lastClr="FFFFFF"/>
            </a:solidFill>
            <a:latin typeface="微软雅黑" pitchFamily="34" charset="-122"/>
            <a:ea typeface="微软雅黑" pitchFamily="34" charset="-122"/>
            <a:cs typeface="+mn-cs"/>
          </a:endParaRPr>
        </a:p>
      </dgm:t>
    </dgm:pt>
    <dgm:pt modelId="{9656D6E3-1C19-4585-93D5-D3CB727F3D2B}" type="parTrans" cxnId="{8957F964-C87B-45C7-A636-8B02880D3FAC}">
      <dgm:prSet/>
      <dgm:spPr/>
      <dgm:t>
        <a:bodyPr/>
        <a:lstStyle/>
        <a:p>
          <a:endParaRPr lang="zh-CN" altLang="en-US"/>
        </a:p>
      </dgm:t>
    </dgm:pt>
    <dgm:pt modelId="{EEFDA428-FC68-4D55-92C7-7B555622051A}" type="sibTrans" cxnId="{8957F964-C87B-45C7-A636-8B02880D3FAC}">
      <dgm:prSet/>
      <dgm:spPr/>
      <dgm:t>
        <a:bodyPr/>
        <a:lstStyle/>
        <a:p>
          <a:endParaRPr lang="zh-CN" altLang="en-US"/>
        </a:p>
      </dgm:t>
    </dgm:pt>
    <dgm:pt modelId="{6138CDF2-C540-451D-9F8E-A9F5F3E6B4B0}">
      <dgm:prSet phldrT="[文本]" custT="1"/>
      <dgm:spPr>
        <a:xfrm rot="5400000">
          <a:off x="3731995" y="-528103"/>
          <a:ext cx="613170" cy="6756486"/>
        </a:xfrm>
        <a:prstGeom prst="round2SameRect">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zh-CN" altLang="en-US" sz="2800" dirty="0" smtClean="0">
              <a:latin typeface="微软雅黑" pitchFamily="34" charset="-122"/>
              <a:ea typeface="微软雅黑" pitchFamily="34" charset="-122"/>
            </a:rPr>
            <a:t>移动机器人控制系统</a:t>
          </a:r>
          <a:endParaRPr lang="zh-CN" altLang="en-US" sz="2800" dirty="0">
            <a:solidFill>
              <a:sysClr val="windowText" lastClr="000000">
                <a:hueOff val="0"/>
                <a:satOff val="0"/>
                <a:lumOff val="0"/>
                <a:alphaOff val="0"/>
              </a:sysClr>
            </a:solidFill>
            <a:latin typeface="微软雅黑" pitchFamily="34" charset="-122"/>
            <a:ea typeface="微软雅黑" pitchFamily="34" charset="-122"/>
            <a:cs typeface="+mn-cs"/>
          </a:endParaRPr>
        </a:p>
      </dgm:t>
    </dgm:pt>
    <dgm:pt modelId="{086D7D95-D703-4B26-8517-FAA59C2E591B}" type="parTrans" cxnId="{EE40FB37-5BE9-4851-BD4B-9E30857AE60A}">
      <dgm:prSet/>
      <dgm:spPr/>
      <dgm:t>
        <a:bodyPr/>
        <a:lstStyle/>
        <a:p>
          <a:endParaRPr lang="zh-CN" altLang="en-US"/>
        </a:p>
      </dgm:t>
    </dgm:pt>
    <dgm:pt modelId="{88DFC43E-F80C-45B3-BD18-82D854F3FFB5}" type="sibTrans" cxnId="{EE40FB37-5BE9-4851-BD4B-9E30857AE60A}">
      <dgm:prSet/>
      <dgm:spPr/>
      <dgm:t>
        <a:bodyPr/>
        <a:lstStyle/>
        <a:p>
          <a:endParaRPr lang="zh-CN" altLang="en-US"/>
        </a:p>
      </dgm:t>
    </dgm:pt>
    <dgm:pt modelId="{8E5D2805-20D0-44CC-A3CB-3F7654BB00FC}">
      <dgm:prSet phldrT="[文本]" custT="1"/>
      <dgm:spPr>
        <a:xfrm rot="5400000">
          <a:off x="-141500" y="3530926"/>
          <a:ext cx="943339" cy="660337"/>
        </a:xfrm>
        <a:prstGeom prst="chevron">
          <a:avLst/>
        </a:prstGeom>
        <a:solidFill>
          <a:srgbClr val="4F81BD">
            <a:hueOff val="0"/>
            <a:satOff val="0"/>
            <a:lumOff val="0"/>
            <a:alphaOff val="0"/>
          </a:srgbClr>
        </a:solidFill>
        <a:ln w="25400" cap="flat" cmpd="sng" algn="ctr">
          <a:solidFill>
            <a:srgbClr val="4F81BD">
              <a:hueOff val="0"/>
              <a:satOff val="0"/>
              <a:lumOff val="0"/>
              <a:alphaOff val="0"/>
            </a:srgbClr>
          </a:solidFill>
          <a:prstDash val="solid"/>
        </a:ln>
        <a:effectLst/>
      </dgm:spPr>
      <dgm:t>
        <a:bodyPr/>
        <a:lstStyle/>
        <a:p>
          <a:r>
            <a:rPr lang="en-US" altLang="zh-CN" sz="2800" dirty="0" smtClean="0">
              <a:solidFill>
                <a:sysClr val="window" lastClr="FFFFFF"/>
              </a:solidFill>
              <a:latin typeface="微软雅黑" pitchFamily="34" charset="-122"/>
              <a:ea typeface="微软雅黑" pitchFamily="34" charset="-122"/>
              <a:cs typeface="+mn-cs"/>
            </a:rPr>
            <a:t>5</a:t>
          </a:r>
          <a:endParaRPr lang="zh-CN" altLang="en-US" sz="2800" dirty="0">
            <a:solidFill>
              <a:sysClr val="window" lastClr="FFFFFF"/>
            </a:solidFill>
            <a:latin typeface="微软雅黑" pitchFamily="34" charset="-122"/>
            <a:ea typeface="微软雅黑" pitchFamily="34" charset="-122"/>
            <a:cs typeface="+mn-cs"/>
          </a:endParaRPr>
        </a:p>
      </dgm:t>
    </dgm:pt>
    <dgm:pt modelId="{83A8E72D-DC5B-49BA-8009-C6274545BE51}" type="parTrans" cxnId="{C69053A4-E106-442E-BE46-CC33583F31D1}">
      <dgm:prSet/>
      <dgm:spPr/>
      <dgm:t>
        <a:bodyPr/>
        <a:lstStyle/>
        <a:p>
          <a:endParaRPr lang="zh-CN" altLang="en-US"/>
        </a:p>
      </dgm:t>
    </dgm:pt>
    <dgm:pt modelId="{38B0C712-0912-4C91-A796-61BE737132C7}" type="sibTrans" cxnId="{C69053A4-E106-442E-BE46-CC33583F31D1}">
      <dgm:prSet/>
      <dgm:spPr/>
      <dgm:t>
        <a:bodyPr/>
        <a:lstStyle/>
        <a:p>
          <a:endParaRPr lang="zh-CN" altLang="en-US"/>
        </a:p>
      </dgm:t>
    </dgm:pt>
    <dgm:pt modelId="{3FC530BF-E279-463D-B0FD-CF695CC53A3F}">
      <dgm:prSet phldrT="[文本]" custT="1"/>
      <dgm:spPr>
        <a:xfrm rot="5400000">
          <a:off x="3731995" y="317767"/>
          <a:ext cx="613170" cy="6756486"/>
        </a:xfrm>
        <a:prstGeom prst="round2SameRect">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zh-CN" altLang="en-US" sz="2800" dirty="0" smtClean="0">
              <a:latin typeface="微软雅黑" pitchFamily="34" charset="-122"/>
              <a:ea typeface="微软雅黑" pitchFamily="34" charset="-122"/>
            </a:rPr>
            <a:t>大族移动机器人五大优势</a:t>
          </a:r>
          <a:endParaRPr lang="zh-CN" altLang="en-US" sz="2800" dirty="0">
            <a:solidFill>
              <a:sysClr val="windowText" lastClr="000000">
                <a:hueOff val="0"/>
                <a:satOff val="0"/>
                <a:lumOff val="0"/>
                <a:alphaOff val="0"/>
              </a:sysClr>
            </a:solidFill>
            <a:latin typeface="微软雅黑" pitchFamily="34" charset="-122"/>
            <a:ea typeface="微软雅黑" pitchFamily="34" charset="-122"/>
            <a:cs typeface="+mn-cs"/>
          </a:endParaRPr>
        </a:p>
      </dgm:t>
    </dgm:pt>
    <dgm:pt modelId="{61FC372A-2314-4E04-A9B8-05AADABFF455}" type="parTrans" cxnId="{C719D31E-425E-4670-BABE-116D23A08495}">
      <dgm:prSet/>
      <dgm:spPr/>
      <dgm:t>
        <a:bodyPr/>
        <a:lstStyle/>
        <a:p>
          <a:endParaRPr lang="zh-CN" altLang="en-US"/>
        </a:p>
      </dgm:t>
    </dgm:pt>
    <dgm:pt modelId="{7487E1E0-5852-4532-B59F-C2C13BD97F97}" type="sibTrans" cxnId="{C719D31E-425E-4670-BABE-116D23A08495}">
      <dgm:prSet/>
      <dgm:spPr/>
      <dgm:t>
        <a:bodyPr/>
        <a:lstStyle/>
        <a:p>
          <a:endParaRPr lang="zh-CN" altLang="en-US"/>
        </a:p>
      </dgm:t>
    </dgm:pt>
    <dgm:pt modelId="{9DC1F27D-3680-473E-8FEB-E901520324BB}">
      <dgm:prSet phldrT="[文本]" custT="1"/>
      <dgm:spPr>
        <a:xfrm rot="5400000">
          <a:off x="-141500" y="4376798"/>
          <a:ext cx="943339" cy="660337"/>
        </a:xfrm>
        <a:prstGeom prst="chevron">
          <a:avLst/>
        </a:prstGeom>
        <a:solidFill>
          <a:srgbClr val="4F81BD">
            <a:hueOff val="0"/>
            <a:satOff val="0"/>
            <a:lumOff val="0"/>
            <a:alphaOff val="0"/>
          </a:srgbClr>
        </a:solidFill>
        <a:ln w="25400" cap="flat" cmpd="sng" algn="ctr">
          <a:solidFill>
            <a:srgbClr val="4F81BD">
              <a:hueOff val="0"/>
              <a:satOff val="0"/>
              <a:lumOff val="0"/>
              <a:alphaOff val="0"/>
            </a:srgbClr>
          </a:solidFill>
          <a:prstDash val="solid"/>
        </a:ln>
        <a:effectLst/>
      </dgm:spPr>
      <dgm:t>
        <a:bodyPr/>
        <a:lstStyle/>
        <a:p>
          <a:r>
            <a:rPr lang="en-US" altLang="zh-CN" sz="2800" dirty="0" smtClean="0">
              <a:solidFill>
                <a:sysClr val="window" lastClr="FFFFFF"/>
              </a:solidFill>
              <a:latin typeface="微软雅黑" pitchFamily="34" charset="-122"/>
              <a:ea typeface="微软雅黑" pitchFamily="34" charset="-122"/>
              <a:cs typeface="+mn-cs"/>
            </a:rPr>
            <a:t>6</a:t>
          </a:r>
          <a:endParaRPr lang="zh-CN" altLang="en-US" sz="2800" dirty="0">
            <a:solidFill>
              <a:sysClr val="window" lastClr="FFFFFF"/>
            </a:solidFill>
            <a:latin typeface="微软雅黑" pitchFamily="34" charset="-122"/>
            <a:ea typeface="微软雅黑" pitchFamily="34" charset="-122"/>
            <a:cs typeface="+mn-cs"/>
          </a:endParaRPr>
        </a:p>
      </dgm:t>
    </dgm:pt>
    <dgm:pt modelId="{395D6808-8F89-4172-B620-03B2DCFDF844}" type="parTrans" cxnId="{8495BFF3-4A4D-4744-AD17-339C107BB92F}">
      <dgm:prSet/>
      <dgm:spPr/>
      <dgm:t>
        <a:bodyPr/>
        <a:lstStyle/>
        <a:p>
          <a:endParaRPr lang="zh-CN" altLang="en-US"/>
        </a:p>
      </dgm:t>
    </dgm:pt>
    <dgm:pt modelId="{D35EBC64-E765-4195-9C7F-53ED4DDB565E}" type="sibTrans" cxnId="{8495BFF3-4A4D-4744-AD17-339C107BB92F}">
      <dgm:prSet/>
      <dgm:spPr/>
      <dgm:t>
        <a:bodyPr/>
        <a:lstStyle/>
        <a:p>
          <a:endParaRPr lang="zh-CN" altLang="en-US"/>
        </a:p>
      </dgm:t>
    </dgm:pt>
    <dgm:pt modelId="{2FBEF7AE-8DDA-4F58-BA1F-1F9F97C216C7}">
      <dgm:prSet phldrT="[文本]" custT="1"/>
      <dgm:spPr>
        <a:xfrm rot="5400000">
          <a:off x="3731995" y="1163639"/>
          <a:ext cx="613170" cy="6756486"/>
        </a:xfrm>
        <a:prstGeom prst="round2SameRect">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r>
            <a:rPr lang="zh-CN" altLang="en-US" sz="2800" dirty="0" smtClean="0">
              <a:latin typeface="微软雅黑" pitchFamily="34" charset="-122"/>
              <a:ea typeface="微软雅黑" pitchFamily="34" charset="-122"/>
            </a:rPr>
            <a:t>大族移动机器人应用领域及案例</a:t>
          </a:r>
          <a:endParaRPr lang="zh-CN" altLang="en-US" sz="2800" dirty="0">
            <a:solidFill>
              <a:sysClr val="windowText" lastClr="000000">
                <a:hueOff val="0"/>
                <a:satOff val="0"/>
                <a:lumOff val="0"/>
                <a:alphaOff val="0"/>
              </a:sysClr>
            </a:solidFill>
            <a:latin typeface="微软雅黑" pitchFamily="34" charset="-122"/>
            <a:ea typeface="微软雅黑" pitchFamily="34" charset="-122"/>
            <a:cs typeface="+mn-cs"/>
          </a:endParaRPr>
        </a:p>
      </dgm:t>
    </dgm:pt>
    <dgm:pt modelId="{73D55E12-9777-4852-AFB2-239B0DF44F73}" type="parTrans" cxnId="{A04B5A7F-9FE9-4F2A-9229-822A4CADD8EC}">
      <dgm:prSet/>
      <dgm:spPr/>
      <dgm:t>
        <a:bodyPr/>
        <a:lstStyle/>
        <a:p>
          <a:endParaRPr lang="zh-CN" altLang="en-US"/>
        </a:p>
      </dgm:t>
    </dgm:pt>
    <dgm:pt modelId="{3E94ED8C-BCD9-44A2-BCEB-330C9033663C}" type="sibTrans" cxnId="{A04B5A7F-9FE9-4F2A-9229-822A4CADD8EC}">
      <dgm:prSet/>
      <dgm:spPr/>
      <dgm:t>
        <a:bodyPr/>
        <a:lstStyle/>
        <a:p>
          <a:endParaRPr lang="zh-CN" altLang="en-US"/>
        </a:p>
      </dgm:t>
    </dgm:pt>
    <dgm:pt modelId="{FA0438AE-0EF7-4729-A59E-17C7015FB4A2}">
      <dgm:prSet phldrT="[文本]" custT="1"/>
      <dgm:spPr>
        <a:xfrm rot="5400000">
          <a:off x="-141500" y="993312"/>
          <a:ext cx="943339" cy="660337"/>
        </a:xfrm>
        <a:prstGeom prst="chevron">
          <a:avLst/>
        </a:prstGeom>
        <a:solidFill>
          <a:srgbClr val="4F81BD"/>
        </a:solidFill>
        <a:ln w="25400" cap="flat" cmpd="sng" algn="ctr">
          <a:solidFill>
            <a:srgbClr val="4F81BD">
              <a:hueOff val="0"/>
              <a:satOff val="0"/>
              <a:lumOff val="0"/>
              <a:alphaOff val="0"/>
            </a:srgbClr>
          </a:solidFill>
          <a:prstDash val="solid"/>
        </a:ln>
        <a:effectLst/>
      </dgm:spPr>
      <dgm:t>
        <a:bodyPr/>
        <a:lstStyle/>
        <a:p>
          <a:r>
            <a:rPr lang="en-US" altLang="zh-CN" sz="2800" dirty="0" smtClean="0">
              <a:solidFill>
                <a:sysClr val="window" lastClr="FFFFFF"/>
              </a:solidFill>
              <a:latin typeface="微软雅黑" pitchFamily="34" charset="-122"/>
              <a:ea typeface="微软雅黑" pitchFamily="34" charset="-122"/>
              <a:cs typeface="+mn-cs"/>
            </a:rPr>
            <a:t>2</a:t>
          </a:r>
          <a:endParaRPr lang="zh-CN" altLang="en-US" sz="2800" dirty="0">
            <a:solidFill>
              <a:sysClr val="window" lastClr="FFFFFF"/>
            </a:solidFill>
            <a:latin typeface="微软雅黑" pitchFamily="34" charset="-122"/>
            <a:ea typeface="微软雅黑" pitchFamily="34" charset="-122"/>
            <a:cs typeface="+mn-cs"/>
          </a:endParaRPr>
        </a:p>
      </dgm:t>
    </dgm:pt>
    <dgm:pt modelId="{C09CCAED-37ED-4FDA-859A-01FC4724A19F}" type="sibTrans" cxnId="{792369DD-F70E-4FB1-8DFD-EA58528C2F5D}">
      <dgm:prSet/>
      <dgm:spPr/>
      <dgm:t>
        <a:bodyPr/>
        <a:lstStyle/>
        <a:p>
          <a:endParaRPr lang="zh-CN" altLang="en-US"/>
        </a:p>
      </dgm:t>
    </dgm:pt>
    <dgm:pt modelId="{E2412AE8-81B0-472D-B276-5AA62BB2D339}" type="parTrans" cxnId="{792369DD-F70E-4FB1-8DFD-EA58528C2F5D}">
      <dgm:prSet/>
      <dgm:spPr/>
      <dgm:t>
        <a:bodyPr/>
        <a:lstStyle/>
        <a:p>
          <a:endParaRPr lang="zh-CN" altLang="en-US"/>
        </a:p>
      </dgm:t>
    </dgm:pt>
    <dgm:pt modelId="{15DC668C-FBB4-491C-8304-5C70030A4C5A}">
      <dgm:prSet phldrT="[文本]" custT="1"/>
      <dgm:spPr>
        <a:xfrm rot="5400000">
          <a:off x="-141500" y="1839183"/>
          <a:ext cx="943339" cy="660337"/>
        </a:xfrm>
        <a:prstGeom prst="chevron">
          <a:avLst/>
        </a:prstGeom>
        <a:solidFill>
          <a:srgbClr val="4F81BD"/>
        </a:solidFill>
        <a:ln w="25400" cap="flat" cmpd="sng" algn="ctr">
          <a:solidFill>
            <a:srgbClr val="4F81BD">
              <a:hueOff val="0"/>
              <a:satOff val="0"/>
              <a:lumOff val="0"/>
              <a:alphaOff val="0"/>
            </a:srgbClr>
          </a:solidFill>
          <a:prstDash val="solid"/>
        </a:ln>
        <a:effectLst/>
      </dgm:spPr>
      <dgm:t>
        <a:bodyPr/>
        <a:lstStyle/>
        <a:p>
          <a:r>
            <a:rPr lang="en-US" altLang="zh-CN" sz="2800" dirty="0" smtClean="0">
              <a:solidFill>
                <a:sysClr val="window" lastClr="FFFFFF"/>
              </a:solidFill>
              <a:latin typeface="微软雅黑" pitchFamily="34" charset="-122"/>
              <a:ea typeface="微软雅黑" pitchFamily="34" charset="-122"/>
              <a:cs typeface="+mn-cs"/>
            </a:rPr>
            <a:t>3</a:t>
          </a:r>
        </a:p>
      </dgm:t>
    </dgm:pt>
    <dgm:pt modelId="{4BB3DEF2-28C8-41CA-8DFF-D56C4D69F771}" type="sibTrans" cxnId="{40A8C842-3A2E-4EEB-99EF-23D1EFA7E4BB}">
      <dgm:prSet/>
      <dgm:spPr/>
      <dgm:t>
        <a:bodyPr/>
        <a:lstStyle/>
        <a:p>
          <a:endParaRPr lang="zh-CN" altLang="en-US"/>
        </a:p>
      </dgm:t>
    </dgm:pt>
    <dgm:pt modelId="{06BEA753-9713-42A7-AA00-E113905E8755}" type="parTrans" cxnId="{40A8C842-3A2E-4EEB-99EF-23D1EFA7E4BB}">
      <dgm:prSet/>
      <dgm:spPr/>
      <dgm:t>
        <a:bodyPr/>
        <a:lstStyle/>
        <a:p>
          <a:endParaRPr lang="zh-CN" altLang="en-US"/>
        </a:p>
      </dgm:t>
    </dgm:pt>
    <dgm:pt modelId="{2C149615-4E19-4FA2-BB77-10C94B6EF71F}" type="pres">
      <dgm:prSet presAssocID="{77FF118D-50F0-4930-B0D3-8BEEC4F1148C}" presName="linearFlow" presStyleCnt="0">
        <dgm:presLayoutVars>
          <dgm:dir/>
          <dgm:animLvl val="lvl"/>
          <dgm:resizeHandles val="exact"/>
        </dgm:presLayoutVars>
      </dgm:prSet>
      <dgm:spPr/>
      <dgm:t>
        <a:bodyPr/>
        <a:lstStyle/>
        <a:p>
          <a:endParaRPr lang="zh-CN" altLang="en-US"/>
        </a:p>
      </dgm:t>
    </dgm:pt>
    <dgm:pt modelId="{446027E7-F2FC-400F-AAC6-74DE5BFE6448}" type="pres">
      <dgm:prSet presAssocID="{35A65424-C725-4A38-9AD9-376327BCC66B}" presName="composite" presStyleCnt="0"/>
      <dgm:spPr/>
    </dgm:pt>
    <dgm:pt modelId="{C93DFBFD-B205-4DDA-803D-C95F7DA71F72}" type="pres">
      <dgm:prSet presAssocID="{35A65424-C725-4A38-9AD9-376327BCC66B}" presName="parentText" presStyleLbl="alignNode1" presStyleIdx="0" presStyleCnt="6">
        <dgm:presLayoutVars>
          <dgm:chMax val="1"/>
          <dgm:bulletEnabled val="1"/>
        </dgm:presLayoutVars>
      </dgm:prSet>
      <dgm:spPr/>
      <dgm:t>
        <a:bodyPr/>
        <a:lstStyle/>
        <a:p>
          <a:endParaRPr lang="zh-CN" altLang="en-US"/>
        </a:p>
      </dgm:t>
    </dgm:pt>
    <dgm:pt modelId="{0152A148-238A-4DEF-80CB-7D70948B610B}" type="pres">
      <dgm:prSet presAssocID="{35A65424-C725-4A38-9AD9-376327BCC66B}" presName="descendantText" presStyleLbl="alignAcc1" presStyleIdx="0" presStyleCnt="6">
        <dgm:presLayoutVars>
          <dgm:bulletEnabled val="1"/>
        </dgm:presLayoutVars>
      </dgm:prSet>
      <dgm:spPr/>
      <dgm:t>
        <a:bodyPr/>
        <a:lstStyle/>
        <a:p>
          <a:endParaRPr lang="zh-CN" altLang="en-US"/>
        </a:p>
      </dgm:t>
    </dgm:pt>
    <dgm:pt modelId="{8D44ACC7-C101-4910-85D4-73884F73A063}" type="pres">
      <dgm:prSet presAssocID="{60B55837-27C7-48D2-A064-C95D723BE8EF}" presName="sp" presStyleCnt="0"/>
      <dgm:spPr/>
    </dgm:pt>
    <dgm:pt modelId="{6534670B-184F-44DC-86F7-E93C0190E1F0}" type="pres">
      <dgm:prSet presAssocID="{FA0438AE-0EF7-4729-A59E-17C7015FB4A2}" presName="composite" presStyleCnt="0"/>
      <dgm:spPr/>
    </dgm:pt>
    <dgm:pt modelId="{0CA5CD32-A8ED-4411-83B8-EB57CA33ABB3}" type="pres">
      <dgm:prSet presAssocID="{FA0438AE-0EF7-4729-A59E-17C7015FB4A2}" presName="parentText" presStyleLbl="alignNode1" presStyleIdx="1" presStyleCnt="6">
        <dgm:presLayoutVars>
          <dgm:chMax val="1"/>
          <dgm:bulletEnabled val="1"/>
        </dgm:presLayoutVars>
      </dgm:prSet>
      <dgm:spPr/>
      <dgm:t>
        <a:bodyPr/>
        <a:lstStyle/>
        <a:p>
          <a:endParaRPr lang="zh-CN" altLang="en-US"/>
        </a:p>
      </dgm:t>
    </dgm:pt>
    <dgm:pt modelId="{A1D0CC70-13C0-4664-861D-94578A119742}" type="pres">
      <dgm:prSet presAssocID="{FA0438AE-0EF7-4729-A59E-17C7015FB4A2}" presName="descendantText" presStyleLbl="alignAcc1" presStyleIdx="1" presStyleCnt="6">
        <dgm:presLayoutVars>
          <dgm:bulletEnabled val="1"/>
        </dgm:presLayoutVars>
      </dgm:prSet>
      <dgm:spPr/>
      <dgm:t>
        <a:bodyPr/>
        <a:lstStyle/>
        <a:p>
          <a:endParaRPr lang="zh-CN" altLang="en-US"/>
        </a:p>
      </dgm:t>
    </dgm:pt>
    <dgm:pt modelId="{71F91AFA-02D2-478E-A3B4-4EEB385B5501}" type="pres">
      <dgm:prSet presAssocID="{C09CCAED-37ED-4FDA-859A-01FC4724A19F}" presName="sp" presStyleCnt="0"/>
      <dgm:spPr/>
    </dgm:pt>
    <dgm:pt modelId="{3E28893E-2FB0-45FE-A8E7-2FE2A2D221F6}" type="pres">
      <dgm:prSet presAssocID="{15DC668C-FBB4-491C-8304-5C70030A4C5A}" presName="composite" presStyleCnt="0"/>
      <dgm:spPr/>
    </dgm:pt>
    <dgm:pt modelId="{B590DBB4-B1C5-43C1-8D41-576883F20781}" type="pres">
      <dgm:prSet presAssocID="{15DC668C-FBB4-491C-8304-5C70030A4C5A}" presName="parentText" presStyleLbl="alignNode1" presStyleIdx="2" presStyleCnt="6">
        <dgm:presLayoutVars>
          <dgm:chMax val="1"/>
          <dgm:bulletEnabled val="1"/>
        </dgm:presLayoutVars>
      </dgm:prSet>
      <dgm:spPr/>
      <dgm:t>
        <a:bodyPr/>
        <a:lstStyle/>
        <a:p>
          <a:endParaRPr lang="zh-CN" altLang="en-US"/>
        </a:p>
      </dgm:t>
    </dgm:pt>
    <dgm:pt modelId="{B88BD6B8-118E-40D3-B3D5-BF7B866C7949}" type="pres">
      <dgm:prSet presAssocID="{15DC668C-FBB4-491C-8304-5C70030A4C5A}" presName="descendantText" presStyleLbl="alignAcc1" presStyleIdx="2" presStyleCnt="6">
        <dgm:presLayoutVars>
          <dgm:bulletEnabled val="1"/>
        </dgm:presLayoutVars>
      </dgm:prSet>
      <dgm:spPr/>
      <dgm:t>
        <a:bodyPr/>
        <a:lstStyle/>
        <a:p>
          <a:endParaRPr lang="zh-CN" altLang="en-US"/>
        </a:p>
      </dgm:t>
    </dgm:pt>
    <dgm:pt modelId="{A4A224C5-5F9B-4BC6-8447-EE2486FDEE1E}" type="pres">
      <dgm:prSet presAssocID="{4BB3DEF2-28C8-41CA-8DFF-D56C4D69F771}" presName="sp" presStyleCnt="0"/>
      <dgm:spPr/>
    </dgm:pt>
    <dgm:pt modelId="{96E56CAF-D662-4A32-83DE-3E0A5B16F64F}" type="pres">
      <dgm:prSet presAssocID="{6B85142D-902B-427C-91B8-D8E6984833A1}" presName="composite" presStyleCnt="0"/>
      <dgm:spPr/>
    </dgm:pt>
    <dgm:pt modelId="{91CDFE65-7921-4EAF-8BC9-92F9695AF8E5}" type="pres">
      <dgm:prSet presAssocID="{6B85142D-902B-427C-91B8-D8E6984833A1}" presName="parentText" presStyleLbl="alignNode1" presStyleIdx="3" presStyleCnt="6">
        <dgm:presLayoutVars>
          <dgm:chMax val="1"/>
          <dgm:bulletEnabled val="1"/>
        </dgm:presLayoutVars>
      </dgm:prSet>
      <dgm:spPr/>
      <dgm:t>
        <a:bodyPr/>
        <a:lstStyle/>
        <a:p>
          <a:endParaRPr lang="zh-CN" altLang="en-US"/>
        </a:p>
      </dgm:t>
    </dgm:pt>
    <dgm:pt modelId="{9FDF5859-CD68-4FC8-9CA2-273C24DA9140}" type="pres">
      <dgm:prSet presAssocID="{6B85142D-902B-427C-91B8-D8E6984833A1}" presName="descendantText" presStyleLbl="alignAcc1" presStyleIdx="3" presStyleCnt="6">
        <dgm:presLayoutVars>
          <dgm:bulletEnabled val="1"/>
        </dgm:presLayoutVars>
      </dgm:prSet>
      <dgm:spPr/>
      <dgm:t>
        <a:bodyPr/>
        <a:lstStyle/>
        <a:p>
          <a:endParaRPr lang="zh-CN" altLang="en-US"/>
        </a:p>
      </dgm:t>
    </dgm:pt>
    <dgm:pt modelId="{E5913585-2330-4313-9029-0BBC47CD1B19}" type="pres">
      <dgm:prSet presAssocID="{EEFDA428-FC68-4D55-92C7-7B555622051A}" presName="sp" presStyleCnt="0"/>
      <dgm:spPr/>
    </dgm:pt>
    <dgm:pt modelId="{14FE7E08-CDC8-40B1-9666-9E7F4DA2F4A5}" type="pres">
      <dgm:prSet presAssocID="{8E5D2805-20D0-44CC-A3CB-3F7654BB00FC}" presName="composite" presStyleCnt="0"/>
      <dgm:spPr/>
    </dgm:pt>
    <dgm:pt modelId="{D61B904E-E5CD-456B-BBD4-A6602E2D9AAF}" type="pres">
      <dgm:prSet presAssocID="{8E5D2805-20D0-44CC-A3CB-3F7654BB00FC}" presName="parentText" presStyleLbl="alignNode1" presStyleIdx="4" presStyleCnt="6">
        <dgm:presLayoutVars>
          <dgm:chMax val="1"/>
          <dgm:bulletEnabled val="1"/>
        </dgm:presLayoutVars>
      </dgm:prSet>
      <dgm:spPr/>
      <dgm:t>
        <a:bodyPr/>
        <a:lstStyle/>
        <a:p>
          <a:endParaRPr lang="zh-CN" altLang="en-US"/>
        </a:p>
      </dgm:t>
    </dgm:pt>
    <dgm:pt modelId="{C7A72DE8-95D2-4633-9069-7058DFD8240F}" type="pres">
      <dgm:prSet presAssocID="{8E5D2805-20D0-44CC-A3CB-3F7654BB00FC}" presName="descendantText" presStyleLbl="alignAcc1" presStyleIdx="4" presStyleCnt="6">
        <dgm:presLayoutVars>
          <dgm:bulletEnabled val="1"/>
        </dgm:presLayoutVars>
      </dgm:prSet>
      <dgm:spPr/>
      <dgm:t>
        <a:bodyPr/>
        <a:lstStyle/>
        <a:p>
          <a:endParaRPr lang="zh-CN" altLang="en-US"/>
        </a:p>
      </dgm:t>
    </dgm:pt>
    <dgm:pt modelId="{4198D744-A655-4B42-8DEA-72F3688A8113}" type="pres">
      <dgm:prSet presAssocID="{38B0C712-0912-4C91-A796-61BE737132C7}" presName="sp" presStyleCnt="0"/>
      <dgm:spPr/>
    </dgm:pt>
    <dgm:pt modelId="{097FE0AC-681D-458D-9567-86C5C4D818E0}" type="pres">
      <dgm:prSet presAssocID="{9DC1F27D-3680-473E-8FEB-E901520324BB}" presName="composite" presStyleCnt="0"/>
      <dgm:spPr/>
    </dgm:pt>
    <dgm:pt modelId="{AD3C4C35-F5E0-4A9F-A35E-B9CE089C3ED1}" type="pres">
      <dgm:prSet presAssocID="{9DC1F27D-3680-473E-8FEB-E901520324BB}" presName="parentText" presStyleLbl="alignNode1" presStyleIdx="5" presStyleCnt="6">
        <dgm:presLayoutVars>
          <dgm:chMax val="1"/>
          <dgm:bulletEnabled val="1"/>
        </dgm:presLayoutVars>
      </dgm:prSet>
      <dgm:spPr/>
      <dgm:t>
        <a:bodyPr/>
        <a:lstStyle/>
        <a:p>
          <a:endParaRPr lang="zh-CN" altLang="en-US"/>
        </a:p>
      </dgm:t>
    </dgm:pt>
    <dgm:pt modelId="{A99DF4F0-826F-455D-B6BB-D9495D2EF032}" type="pres">
      <dgm:prSet presAssocID="{9DC1F27D-3680-473E-8FEB-E901520324BB}" presName="descendantText" presStyleLbl="alignAcc1" presStyleIdx="5" presStyleCnt="6">
        <dgm:presLayoutVars>
          <dgm:bulletEnabled val="1"/>
        </dgm:presLayoutVars>
      </dgm:prSet>
      <dgm:spPr/>
      <dgm:t>
        <a:bodyPr/>
        <a:lstStyle/>
        <a:p>
          <a:endParaRPr lang="zh-CN" altLang="en-US"/>
        </a:p>
      </dgm:t>
    </dgm:pt>
  </dgm:ptLst>
  <dgm:cxnLst>
    <dgm:cxn modelId="{792369DD-F70E-4FB1-8DFD-EA58528C2F5D}" srcId="{77FF118D-50F0-4930-B0D3-8BEEC4F1148C}" destId="{FA0438AE-0EF7-4729-A59E-17C7015FB4A2}" srcOrd="1" destOrd="0" parTransId="{E2412AE8-81B0-472D-B276-5AA62BB2D339}" sibTransId="{C09CCAED-37ED-4FDA-859A-01FC4724A19F}"/>
    <dgm:cxn modelId="{A80C9DE6-2BFD-4B97-BF5C-EE8D8F5661C9}" srcId="{77FF118D-50F0-4930-B0D3-8BEEC4F1148C}" destId="{35A65424-C725-4A38-9AD9-376327BCC66B}" srcOrd="0" destOrd="0" parTransId="{E4708FF9-69DC-456D-BB8F-02F90E512A8D}" sibTransId="{60B55837-27C7-48D2-A064-C95D723BE8EF}"/>
    <dgm:cxn modelId="{1823B70E-B131-4E96-9204-5DBA08C3F2B2}" type="presOf" srcId="{3FC530BF-E279-463D-B0FD-CF695CC53A3F}" destId="{C7A72DE8-95D2-4633-9069-7058DFD8240F}" srcOrd="0" destOrd="0" presId="urn:microsoft.com/office/officeart/2005/8/layout/chevron2"/>
    <dgm:cxn modelId="{A04B5A7F-9FE9-4F2A-9229-822A4CADD8EC}" srcId="{9DC1F27D-3680-473E-8FEB-E901520324BB}" destId="{2FBEF7AE-8DDA-4F58-BA1F-1F9F97C216C7}" srcOrd="0" destOrd="0" parTransId="{73D55E12-9777-4852-AFB2-239B0DF44F73}" sibTransId="{3E94ED8C-BCD9-44A2-BCEB-330C9033663C}"/>
    <dgm:cxn modelId="{8495BFF3-4A4D-4744-AD17-339C107BB92F}" srcId="{77FF118D-50F0-4930-B0D3-8BEEC4F1148C}" destId="{9DC1F27D-3680-473E-8FEB-E901520324BB}" srcOrd="5" destOrd="0" parTransId="{395D6808-8F89-4172-B620-03B2DCFDF844}" sibTransId="{D35EBC64-E765-4195-9C7F-53ED4DDB565E}"/>
    <dgm:cxn modelId="{C6B68A15-8E72-4ADA-83F0-B68E05F1E443}" type="presOf" srcId="{FCF7EFCF-99CA-463B-AE2D-87CCDC3D5E21}" destId="{0152A148-238A-4DEF-80CB-7D70948B610B}" srcOrd="0" destOrd="0" presId="urn:microsoft.com/office/officeart/2005/8/layout/chevron2"/>
    <dgm:cxn modelId="{E708B7F8-15BD-4FD9-A6C4-B3B228F5A6CD}" type="presOf" srcId="{15DC668C-FBB4-491C-8304-5C70030A4C5A}" destId="{B590DBB4-B1C5-43C1-8D41-576883F20781}" srcOrd="0" destOrd="0" presId="urn:microsoft.com/office/officeart/2005/8/layout/chevron2"/>
    <dgm:cxn modelId="{FCDD0F95-2ED3-4220-B0F2-6027B8450A43}" type="presOf" srcId="{8E5D2805-20D0-44CC-A3CB-3F7654BB00FC}" destId="{D61B904E-E5CD-456B-BBD4-A6602E2D9AAF}" srcOrd="0" destOrd="0" presId="urn:microsoft.com/office/officeart/2005/8/layout/chevron2"/>
    <dgm:cxn modelId="{7376DC10-273C-4317-8024-EEDB204EF524}" type="presOf" srcId="{08D5E570-CD72-4610-976A-62CBF82F1C34}" destId="{B88BD6B8-118E-40D3-B3D5-BF7B866C7949}" srcOrd="0" destOrd="0" presId="urn:microsoft.com/office/officeart/2005/8/layout/chevron2"/>
    <dgm:cxn modelId="{9F63487B-1ACE-42CB-9B97-9C4E15BE8104}" type="presOf" srcId="{FA0438AE-0EF7-4729-A59E-17C7015FB4A2}" destId="{0CA5CD32-A8ED-4411-83B8-EB57CA33ABB3}" srcOrd="0" destOrd="0" presId="urn:microsoft.com/office/officeart/2005/8/layout/chevron2"/>
    <dgm:cxn modelId="{C69053A4-E106-442E-BE46-CC33583F31D1}" srcId="{77FF118D-50F0-4930-B0D3-8BEEC4F1148C}" destId="{8E5D2805-20D0-44CC-A3CB-3F7654BB00FC}" srcOrd="4" destOrd="0" parTransId="{83A8E72D-DC5B-49BA-8009-C6274545BE51}" sibTransId="{38B0C712-0912-4C91-A796-61BE737132C7}"/>
    <dgm:cxn modelId="{C189C957-012C-4963-88BC-A3F2ACD6ED74}" srcId="{35A65424-C725-4A38-9AD9-376327BCC66B}" destId="{FCF7EFCF-99CA-463B-AE2D-87CCDC3D5E21}" srcOrd="0" destOrd="0" parTransId="{E808DD3D-F890-48BA-B768-B3352A4F282F}" sibTransId="{B7EC519A-EFAF-4E74-BD9E-2C49828CC984}"/>
    <dgm:cxn modelId="{DDCFF346-A919-4E1B-9C12-16AB2F4B44C8}" srcId="{15DC668C-FBB4-491C-8304-5C70030A4C5A}" destId="{08D5E570-CD72-4610-976A-62CBF82F1C34}" srcOrd="0" destOrd="0" parTransId="{6EF15640-FE5E-48A9-A520-FBA07776769E}" sibTransId="{BF83709B-A528-4F2A-A671-2A872574FFF9}"/>
    <dgm:cxn modelId="{40A8C842-3A2E-4EEB-99EF-23D1EFA7E4BB}" srcId="{77FF118D-50F0-4930-B0D3-8BEEC4F1148C}" destId="{15DC668C-FBB4-491C-8304-5C70030A4C5A}" srcOrd="2" destOrd="0" parTransId="{06BEA753-9713-42A7-AA00-E113905E8755}" sibTransId="{4BB3DEF2-28C8-41CA-8DFF-D56C4D69F771}"/>
    <dgm:cxn modelId="{A865540F-C3CC-4EEF-A11B-342EDF3B66AC}" type="presOf" srcId="{35A65424-C725-4A38-9AD9-376327BCC66B}" destId="{C93DFBFD-B205-4DDA-803D-C95F7DA71F72}" srcOrd="0" destOrd="0" presId="urn:microsoft.com/office/officeart/2005/8/layout/chevron2"/>
    <dgm:cxn modelId="{0E3D1089-C925-44CC-B665-9BC89795A13C}" type="presOf" srcId="{6B85142D-902B-427C-91B8-D8E6984833A1}" destId="{91CDFE65-7921-4EAF-8BC9-92F9695AF8E5}" srcOrd="0" destOrd="0" presId="urn:microsoft.com/office/officeart/2005/8/layout/chevron2"/>
    <dgm:cxn modelId="{D06FFB91-AB4E-40B0-BF52-BA79982C3987}" type="presOf" srcId="{6138CDF2-C540-451D-9F8E-A9F5F3E6B4B0}" destId="{9FDF5859-CD68-4FC8-9CA2-273C24DA9140}" srcOrd="0" destOrd="0" presId="urn:microsoft.com/office/officeart/2005/8/layout/chevron2"/>
    <dgm:cxn modelId="{86A165E7-28D7-463F-BD51-9D1CB0B50696}" type="presOf" srcId="{3FB1C942-A838-45A5-8301-4FDE74C3627D}" destId="{A1D0CC70-13C0-4664-861D-94578A119742}" srcOrd="0" destOrd="0" presId="urn:microsoft.com/office/officeart/2005/8/layout/chevron2"/>
    <dgm:cxn modelId="{9EEE231F-55AB-4515-BCFC-2E0423D7EA14}" srcId="{FA0438AE-0EF7-4729-A59E-17C7015FB4A2}" destId="{3FB1C942-A838-45A5-8301-4FDE74C3627D}" srcOrd="0" destOrd="0" parTransId="{26ECAB8C-963B-4920-A591-ADCF3AB0161E}" sibTransId="{1A727B9A-417F-4028-8354-F103F606895F}"/>
    <dgm:cxn modelId="{829FCCA3-59FA-4AEA-8963-5018EA45B5C1}" type="presOf" srcId="{77FF118D-50F0-4930-B0D3-8BEEC4F1148C}" destId="{2C149615-4E19-4FA2-BB77-10C94B6EF71F}" srcOrd="0" destOrd="0" presId="urn:microsoft.com/office/officeart/2005/8/layout/chevron2"/>
    <dgm:cxn modelId="{8957F964-C87B-45C7-A636-8B02880D3FAC}" srcId="{77FF118D-50F0-4930-B0D3-8BEEC4F1148C}" destId="{6B85142D-902B-427C-91B8-D8E6984833A1}" srcOrd="3" destOrd="0" parTransId="{9656D6E3-1C19-4585-93D5-D3CB727F3D2B}" sibTransId="{EEFDA428-FC68-4D55-92C7-7B555622051A}"/>
    <dgm:cxn modelId="{C719D31E-425E-4670-BABE-116D23A08495}" srcId="{8E5D2805-20D0-44CC-A3CB-3F7654BB00FC}" destId="{3FC530BF-E279-463D-B0FD-CF695CC53A3F}" srcOrd="0" destOrd="0" parTransId="{61FC372A-2314-4E04-A9B8-05AADABFF455}" sibTransId="{7487E1E0-5852-4532-B59F-C2C13BD97F97}"/>
    <dgm:cxn modelId="{A0ACCC1A-DF78-470E-A709-93AD41680BEC}" type="presOf" srcId="{2FBEF7AE-8DDA-4F58-BA1F-1F9F97C216C7}" destId="{A99DF4F0-826F-455D-B6BB-D9495D2EF032}" srcOrd="0" destOrd="0" presId="urn:microsoft.com/office/officeart/2005/8/layout/chevron2"/>
    <dgm:cxn modelId="{48C26579-4606-416C-ACEE-019E08F9361F}" type="presOf" srcId="{9DC1F27D-3680-473E-8FEB-E901520324BB}" destId="{AD3C4C35-F5E0-4A9F-A35E-B9CE089C3ED1}" srcOrd="0" destOrd="0" presId="urn:microsoft.com/office/officeart/2005/8/layout/chevron2"/>
    <dgm:cxn modelId="{EE40FB37-5BE9-4851-BD4B-9E30857AE60A}" srcId="{6B85142D-902B-427C-91B8-D8E6984833A1}" destId="{6138CDF2-C540-451D-9F8E-A9F5F3E6B4B0}" srcOrd="0" destOrd="0" parTransId="{086D7D95-D703-4B26-8517-FAA59C2E591B}" sibTransId="{88DFC43E-F80C-45B3-BD18-82D854F3FFB5}"/>
    <dgm:cxn modelId="{B3E7EA96-4D16-4FAE-BD9D-B8A15D0B3671}" type="presParOf" srcId="{2C149615-4E19-4FA2-BB77-10C94B6EF71F}" destId="{446027E7-F2FC-400F-AAC6-74DE5BFE6448}" srcOrd="0" destOrd="0" presId="urn:microsoft.com/office/officeart/2005/8/layout/chevron2"/>
    <dgm:cxn modelId="{71487C99-32A3-4523-B2E2-CFFBFDE42E78}" type="presParOf" srcId="{446027E7-F2FC-400F-AAC6-74DE5BFE6448}" destId="{C93DFBFD-B205-4DDA-803D-C95F7DA71F72}" srcOrd="0" destOrd="0" presId="urn:microsoft.com/office/officeart/2005/8/layout/chevron2"/>
    <dgm:cxn modelId="{5C0793B7-884F-4DD3-B8F6-A41EED03FA25}" type="presParOf" srcId="{446027E7-F2FC-400F-AAC6-74DE5BFE6448}" destId="{0152A148-238A-4DEF-80CB-7D70948B610B}" srcOrd="1" destOrd="0" presId="urn:microsoft.com/office/officeart/2005/8/layout/chevron2"/>
    <dgm:cxn modelId="{BAAAA677-6A36-401F-90EB-5CBA01BA1446}" type="presParOf" srcId="{2C149615-4E19-4FA2-BB77-10C94B6EF71F}" destId="{8D44ACC7-C101-4910-85D4-73884F73A063}" srcOrd="1" destOrd="0" presId="urn:microsoft.com/office/officeart/2005/8/layout/chevron2"/>
    <dgm:cxn modelId="{11F257EC-204E-4627-AD6B-7A175F2C0F43}" type="presParOf" srcId="{2C149615-4E19-4FA2-BB77-10C94B6EF71F}" destId="{6534670B-184F-44DC-86F7-E93C0190E1F0}" srcOrd="2" destOrd="0" presId="urn:microsoft.com/office/officeart/2005/8/layout/chevron2"/>
    <dgm:cxn modelId="{6351C243-D1A6-4203-B713-8FEA3AE1E0E0}" type="presParOf" srcId="{6534670B-184F-44DC-86F7-E93C0190E1F0}" destId="{0CA5CD32-A8ED-4411-83B8-EB57CA33ABB3}" srcOrd="0" destOrd="0" presId="urn:microsoft.com/office/officeart/2005/8/layout/chevron2"/>
    <dgm:cxn modelId="{4AE44F00-1A0F-440D-B8D7-95D032631DAF}" type="presParOf" srcId="{6534670B-184F-44DC-86F7-E93C0190E1F0}" destId="{A1D0CC70-13C0-4664-861D-94578A119742}" srcOrd="1" destOrd="0" presId="urn:microsoft.com/office/officeart/2005/8/layout/chevron2"/>
    <dgm:cxn modelId="{4D609069-C08A-47C4-8597-C168EDF24C8E}" type="presParOf" srcId="{2C149615-4E19-4FA2-BB77-10C94B6EF71F}" destId="{71F91AFA-02D2-478E-A3B4-4EEB385B5501}" srcOrd="3" destOrd="0" presId="urn:microsoft.com/office/officeart/2005/8/layout/chevron2"/>
    <dgm:cxn modelId="{F31DCA29-6A66-434C-AAFD-01E8295D9B4D}" type="presParOf" srcId="{2C149615-4E19-4FA2-BB77-10C94B6EF71F}" destId="{3E28893E-2FB0-45FE-A8E7-2FE2A2D221F6}" srcOrd="4" destOrd="0" presId="urn:microsoft.com/office/officeart/2005/8/layout/chevron2"/>
    <dgm:cxn modelId="{162376EF-2EC2-4A16-8E91-F3CD11067136}" type="presParOf" srcId="{3E28893E-2FB0-45FE-A8E7-2FE2A2D221F6}" destId="{B590DBB4-B1C5-43C1-8D41-576883F20781}" srcOrd="0" destOrd="0" presId="urn:microsoft.com/office/officeart/2005/8/layout/chevron2"/>
    <dgm:cxn modelId="{CE33B500-F792-422A-B9F2-2E94979E8A4A}" type="presParOf" srcId="{3E28893E-2FB0-45FE-A8E7-2FE2A2D221F6}" destId="{B88BD6B8-118E-40D3-B3D5-BF7B866C7949}" srcOrd="1" destOrd="0" presId="urn:microsoft.com/office/officeart/2005/8/layout/chevron2"/>
    <dgm:cxn modelId="{65D26EE9-5B78-472D-8D53-1514E018D227}" type="presParOf" srcId="{2C149615-4E19-4FA2-BB77-10C94B6EF71F}" destId="{A4A224C5-5F9B-4BC6-8447-EE2486FDEE1E}" srcOrd="5" destOrd="0" presId="urn:microsoft.com/office/officeart/2005/8/layout/chevron2"/>
    <dgm:cxn modelId="{099D8E50-8F4E-4A6E-9517-8C337ABE52A5}" type="presParOf" srcId="{2C149615-4E19-4FA2-BB77-10C94B6EF71F}" destId="{96E56CAF-D662-4A32-83DE-3E0A5B16F64F}" srcOrd="6" destOrd="0" presId="urn:microsoft.com/office/officeart/2005/8/layout/chevron2"/>
    <dgm:cxn modelId="{0C6D9D3F-2469-4522-A727-7853D6B66BF1}" type="presParOf" srcId="{96E56CAF-D662-4A32-83DE-3E0A5B16F64F}" destId="{91CDFE65-7921-4EAF-8BC9-92F9695AF8E5}" srcOrd="0" destOrd="0" presId="urn:microsoft.com/office/officeart/2005/8/layout/chevron2"/>
    <dgm:cxn modelId="{2A7DA7DF-A80D-4AD3-AE73-869F4232D6E1}" type="presParOf" srcId="{96E56CAF-D662-4A32-83DE-3E0A5B16F64F}" destId="{9FDF5859-CD68-4FC8-9CA2-273C24DA9140}" srcOrd="1" destOrd="0" presId="urn:microsoft.com/office/officeart/2005/8/layout/chevron2"/>
    <dgm:cxn modelId="{F2281FD2-7535-4F32-A82A-21AD636113DD}" type="presParOf" srcId="{2C149615-4E19-4FA2-BB77-10C94B6EF71F}" destId="{E5913585-2330-4313-9029-0BBC47CD1B19}" srcOrd="7" destOrd="0" presId="urn:microsoft.com/office/officeart/2005/8/layout/chevron2"/>
    <dgm:cxn modelId="{6AAC03F3-E9A2-44DD-A9DE-7084085E58B7}" type="presParOf" srcId="{2C149615-4E19-4FA2-BB77-10C94B6EF71F}" destId="{14FE7E08-CDC8-40B1-9666-9E7F4DA2F4A5}" srcOrd="8" destOrd="0" presId="urn:microsoft.com/office/officeart/2005/8/layout/chevron2"/>
    <dgm:cxn modelId="{B542455C-03B1-48AA-850D-F91AD13A860E}" type="presParOf" srcId="{14FE7E08-CDC8-40B1-9666-9E7F4DA2F4A5}" destId="{D61B904E-E5CD-456B-BBD4-A6602E2D9AAF}" srcOrd="0" destOrd="0" presId="urn:microsoft.com/office/officeart/2005/8/layout/chevron2"/>
    <dgm:cxn modelId="{2325E440-7CC9-48B4-ABF3-38E5D1E85AAF}" type="presParOf" srcId="{14FE7E08-CDC8-40B1-9666-9E7F4DA2F4A5}" destId="{C7A72DE8-95D2-4633-9069-7058DFD8240F}" srcOrd="1" destOrd="0" presId="urn:microsoft.com/office/officeart/2005/8/layout/chevron2"/>
    <dgm:cxn modelId="{E370E26A-062E-425A-8654-D20B91E8A79C}" type="presParOf" srcId="{2C149615-4E19-4FA2-BB77-10C94B6EF71F}" destId="{4198D744-A655-4B42-8DEA-72F3688A8113}" srcOrd="9" destOrd="0" presId="urn:microsoft.com/office/officeart/2005/8/layout/chevron2"/>
    <dgm:cxn modelId="{11B44AFC-54DA-42FE-956C-460BA6ADA540}" type="presParOf" srcId="{2C149615-4E19-4FA2-BB77-10C94B6EF71F}" destId="{097FE0AC-681D-458D-9567-86C5C4D818E0}" srcOrd="10" destOrd="0" presId="urn:microsoft.com/office/officeart/2005/8/layout/chevron2"/>
    <dgm:cxn modelId="{A52341C1-7A6A-4C50-8695-9BEE4665FC2A}" type="presParOf" srcId="{097FE0AC-681D-458D-9567-86C5C4D818E0}" destId="{AD3C4C35-F5E0-4A9F-A35E-B9CE089C3ED1}" srcOrd="0" destOrd="0" presId="urn:microsoft.com/office/officeart/2005/8/layout/chevron2"/>
    <dgm:cxn modelId="{97284165-6461-4BEB-92FE-CE6B4B422FCB}" type="presParOf" srcId="{097FE0AC-681D-458D-9567-86C5C4D818E0}" destId="{A99DF4F0-826F-455D-B6BB-D9495D2EF03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44B85B-CE0A-41EA-B477-454400126035}" type="doc">
      <dgm:prSet loTypeId="urn:microsoft.com/office/officeart/2005/8/layout/hProcess6" loCatId="process" qsTypeId="urn:microsoft.com/office/officeart/2005/8/quickstyle/3d3" qsCatId="3D" csTypeId="urn:microsoft.com/office/officeart/2005/8/colors/accent1_2" csCatId="accent1" phldr="1"/>
      <dgm:spPr/>
      <dgm:t>
        <a:bodyPr/>
        <a:lstStyle/>
        <a:p>
          <a:endParaRPr lang="zh-CN" altLang="en-US"/>
        </a:p>
      </dgm:t>
    </dgm:pt>
    <dgm:pt modelId="{9D7D1517-9C5A-461C-954C-CDC392A6B462}">
      <dgm:prSet phldrT="[文本]"/>
      <dgm:spPr/>
      <dgm:t>
        <a:bodyPr/>
        <a:lstStyle/>
        <a:p>
          <a:r>
            <a:rPr lang="en-US" altLang="zh-CN" b="1" dirty="0" smtClean="0">
              <a:solidFill>
                <a:srgbClr val="FF0000"/>
              </a:solidFill>
            </a:rPr>
            <a:t>I</a:t>
          </a:r>
          <a:endParaRPr lang="zh-CN" altLang="en-US" b="1" dirty="0">
            <a:solidFill>
              <a:srgbClr val="FF0000"/>
            </a:solidFill>
          </a:endParaRPr>
        </a:p>
      </dgm:t>
    </dgm:pt>
    <dgm:pt modelId="{1D5242AB-82BC-4208-A02C-3A9194C323D0}" type="parTrans" cxnId="{249DE803-83DE-41A0-8456-FB9F6683D932}">
      <dgm:prSet/>
      <dgm:spPr/>
      <dgm:t>
        <a:bodyPr/>
        <a:lstStyle/>
        <a:p>
          <a:endParaRPr lang="zh-CN" altLang="en-US"/>
        </a:p>
      </dgm:t>
    </dgm:pt>
    <dgm:pt modelId="{2B50EFA5-85FD-45D1-AA53-CB07885FFA16}" type="sibTrans" cxnId="{249DE803-83DE-41A0-8456-FB9F6683D932}">
      <dgm:prSet/>
      <dgm:spPr/>
      <dgm:t>
        <a:bodyPr/>
        <a:lstStyle/>
        <a:p>
          <a:endParaRPr lang="zh-CN" altLang="en-US"/>
        </a:p>
      </dgm:t>
    </dgm:pt>
    <dgm:pt modelId="{B357D79B-1FF0-462D-8F26-05E0EB31D9D2}">
      <dgm:prSet phldrT="[文本]" custT="1"/>
      <dgm:spPr/>
      <dgm:t>
        <a:bodyPr/>
        <a:lstStyle/>
        <a:p>
          <a:r>
            <a:rPr lang="zh-CN" altLang="en-US" sz="2000" dirty="0" smtClean="0"/>
            <a:t>第一代</a:t>
          </a:r>
          <a:endParaRPr lang="zh-CN" altLang="en-US" sz="2000" dirty="0"/>
        </a:p>
      </dgm:t>
    </dgm:pt>
    <dgm:pt modelId="{D747DFD0-05AA-483D-B2C4-4C12E50BA45A}" type="parTrans" cxnId="{CA6788EE-A07A-4E77-8B14-E59366BAC563}">
      <dgm:prSet/>
      <dgm:spPr/>
      <dgm:t>
        <a:bodyPr/>
        <a:lstStyle/>
        <a:p>
          <a:endParaRPr lang="zh-CN" altLang="en-US"/>
        </a:p>
      </dgm:t>
    </dgm:pt>
    <dgm:pt modelId="{BBF31F45-5C35-455F-BB5A-20A1BFB380BA}" type="sibTrans" cxnId="{CA6788EE-A07A-4E77-8B14-E59366BAC563}">
      <dgm:prSet/>
      <dgm:spPr/>
      <dgm:t>
        <a:bodyPr/>
        <a:lstStyle/>
        <a:p>
          <a:endParaRPr lang="zh-CN" altLang="en-US"/>
        </a:p>
      </dgm:t>
    </dgm:pt>
    <dgm:pt modelId="{2ED93482-7BC1-4B51-9F68-E0BC85938879}" type="pres">
      <dgm:prSet presAssocID="{4C44B85B-CE0A-41EA-B477-454400126035}" presName="theList" presStyleCnt="0">
        <dgm:presLayoutVars>
          <dgm:dir/>
          <dgm:animLvl val="lvl"/>
          <dgm:resizeHandles val="exact"/>
        </dgm:presLayoutVars>
      </dgm:prSet>
      <dgm:spPr/>
      <dgm:t>
        <a:bodyPr/>
        <a:lstStyle/>
        <a:p>
          <a:endParaRPr lang="zh-CN" altLang="en-US"/>
        </a:p>
      </dgm:t>
    </dgm:pt>
    <dgm:pt modelId="{FF86106C-8E5A-4B2B-9F49-DF3BA2CAB793}" type="pres">
      <dgm:prSet presAssocID="{9D7D1517-9C5A-461C-954C-CDC392A6B462}" presName="compNode" presStyleCnt="0"/>
      <dgm:spPr/>
    </dgm:pt>
    <dgm:pt modelId="{26126467-26D2-422A-9DB6-BCAED64A6AB1}" type="pres">
      <dgm:prSet presAssocID="{9D7D1517-9C5A-461C-954C-CDC392A6B462}" presName="noGeometry" presStyleCnt="0"/>
      <dgm:spPr/>
    </dgm:pt>
    <dgm:pt modelId="{BE6389E9-3586-4F4F-8822-8004F7F2CA80}" type="pres">
      <dgm:prSet presAssocID="{9D7D1517-9C5A-461C-954C-CDC392A6B462}" presName="childTextVisible" presStyleLbl="bgAccFollowNode1" presStyleIdx="0" presStyleCnt="1" custScaleX="262238">
        <dgm:presLayoutVars>
          <dgm:bulletEnabled val="1"/>
        </dgm:presLayoutVars>
      </dgm:prSet>
      <dgm:spPr/>
      <dgm:t>
        <a:bodyPr/>
        <a:lstStyle/>
        <a:p>
          <a:endParaRPr lang="zh-CN" altLang="en-US"/>
        </a:p>
      </dgm:t>
    </dgm:pt>
    <dgm:pt modelId="{3387ADC2-CD8E-4417-A090-B7AFADBC07BD}" type="pres">
      <dgm:prSet presAssocID="{9D7D1517-9C5A-461C-954C-CDC392A6B462}" presName="childTextHidden" presStyleLbl="bgAccFollowNode1" presStyleIdx="0" presStyleCnt="1"/>
      <dgm:spPr/>
      <dgm:t>
        <a:bodyPr/>
        <a:lstStyle/>
        <a:p>
          <a:endParaRPr lang="zh-CN" altLang="en-US"/>
        </a:p>
      </dgm:t>
    </dgm:pt>
    <dgm:pt modelId="{10A02340-61ED-495B-BCAF-E6E0B96606D6}" type="pres">
      <dgm:prSet presAssocID="{9D7D1517-9C5A-461C-954C-CDC392A6B462}" presName="parentText" presStyleLbl="node1" presStyleIdx="0" presStyleCnt="1" custLinFactNeighborX="-85781" custLinFactNeighborY="1010">
        <dgm:presLayoutVars>
          <dgm:chMax val="1"/>
          <dgm:bulletEnabled val="1"/>
        </dgm:presLayoutVars>
      </dgm:prSet>
      <dgm:spPr/>
      <dgm:t>
        <a:bodyPr/>
        <a:lstStyle/>
        <a:p>
          <a:endParaRPr lang="zh-CN" altLang="en-US"/>
        </a:p>
      </dgm:t>
    </dgm:pt>
  </dgm:ptLst>
  <dgm:cxnLst>
    <dgm:cxn modelId="{249DE803-83DE-41A0-8456-FB9F6683D932}" srcId="{4C44B85B-CE0A-41EA-B477-454400126035}" destId="{9D7D1517-9C5A-461C-954C-CDC392A6B462}" srcOrd="0" destOrd="0" parTransId="{1D5242AB-82BC-4208-A02C-3A9194C323D0}" sibTransId="{2B50EFA5-85FD-45D1-AA53-CB07885FFA16}"/>
    <dgm:cxn modelId="{CA6788EE-A07A-4E77-8B14-E59366BAC563}" srcId="{9D7D1517-9C5A-461C-954C-CDC392A6B462}" destId="{B357D79B-1FF0-462D-8F26-05E0EB31D9D2}" srcOrd="0" destOrd="0" parTransId="{D747DFD0-05AA-483D-B2C4-4C12E50BA45A}" sibTransId="{BBF31F45-5C35-455F-BB5A-20A1BFB380BA}"/>
    <dgm:cxn modelId="{0DCC10B5-A95A-4BCD-9F08-3767F2B1FC4F}" type="presOf" srcId="{B357D79B-1FF0-462D-8F26-05E0EB31D9D2}" destId="{BE6389E9-3586-4F4F-8822-8004F7F2CA80}" srcOrd="0" destOrd="0" presId="urn:microsoft.com/office/officeart/2005/8/layout/hProcess6"/>
    <dgm:cxn modelId="{50E68DB3-39E7-4C53-8CBC-22107DAEF4F7}" type="presOf" srcId="{4C44B85B-CE0A-41EA-B477-454400126035}" destId="{2ED93482-7BC1-4B51-9F68-E0BC85938879}" srcOrd="0" destOrd="0" presId="urn:microsoft.com/office/officeart/2005/8/layout/hProcess6"/>
    <dgm:cxn modelId="{31B3927D-6170-4FF6-8D81-CCDD537D95C5}" type="presOf" srcId="{9D7D1517-9C5A-461C-954C-CDC392A6B462}" destId="{10A02340-61ED-495B-BCAF-E6E0B96606D6}" srcOrd="0" destOrd="0" presId="urn:microsoft.com/office/officeart/2005/8/layout/hProcess6"/>
    <dgm:cxn modelId="{0F81E7D5-CE8D-42D3-9FD7-B74E09285C52}" type="presOf" srcId="{B357D79B-1FF0-462D-8F26-05E0EB31D9D2}" destId="{3387ADC2-CD8E-4417-A090-B7AFADBC07BD}" srcOrd="1" destOrd="0" presId="urn:microsoft.com/office/officeart/2005/8/layout/hProcess6"/>
    <dgm:cxn modelId="{730D45C0-4F2D-4B5B-9171-479171A49A12}" type="presParOf" srcId="{2ED93482-7BC1-4B51-9F68-E0BC85938879}" destId="{FF86106C-8E5A-4B2B-9F49-DF3BA2CAB793}" srcOrd="0" destOrd="0" presId="urn:microsoft.com/office/officeart/2005/8/layout/hProcess6"/>
    <dgm:cxn modelId="{31A85086-2F1E-401B-8825-9A8036BF4541}" type="presParOf" srcId="{FF86106C-8E5A-4B2B-9F49-DF3BA2CAB793}" destId="{26126467-26D2-422A-9DB6-BCAED64A6AB1}" srcOrd="0" destOrd="0" presId="urn:microsoft.com/office/officeart/2005/8/layout/hProcess6"/>
    <dgm:cxn modelId="{82CAF4EC-7369-4221-A01F-ECFB1E7BB6B6}" type="presParOf" srcId="{FF86106C-8E5A-4B2B-9F49-DF3BA2CAB793}" destId="{BE6389E9-3586-4F4F-8822-8004F7F2CA80}" srcOrd="1" destOrd="0" presId="urn:microsoft.com/office/officeart/2005/8/layout/hProcess6"/>
    <dgm:cxn modelId="{545CAF1A-DF45-41CB-BA6F-B0FBF78893FD}" type="presParOf" srcId="{FF86106C-8E5A-4B2B-9F49-DF3BA2CAB793}" destId="{3387ADC2-CD8E-4417-A090-B7AFADBC07BD}" srcOrd="2" destOrd="0" presId="urn:microsoft.com/office/officeart/2005/8/layout/hProcess6"/>
    <dgm:cxn modelId="{0BDCE453-92D1-41A0-8C93-FC0D82B853BD}" type="presParOf" srcId="{FF86106C-8E5A-4B2B-9F49-DF3BA2CAB793}" destId="{10A02340-61ED-495B-BCAF-E6E0B96606D6}" srcOrd="3" destOrd="0" presId="urn:microsoft.com/office/officeart/2005/8/layout/hProcess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44B85B-CE0A-41EA-B477-454400126035}" type="doc">
      <dgm:prSet loTypeId="urn:microsoft.com/office/officeart/2005/8/layout/hProcess6" loCatId="process" qsTypeId="urn:microsoft.com/office/officeart/2005/8/quickstyle/3d3" qsCatId="3D" csTypeId="urn:microsoft.com/office/officeart/2005/8/colors/accent1_2" csCatId="accent1" phldr="1"/>
      <dgm:spPr/>
      <dgm:t>
        <a:bodyPr/>
        <a:lstStyle/>
        <a:p>
          <a:endParaRPr lang="zh-CN" altLang="en-US"/>
        </a:p>
      </dgm:t>
    </dgm:pt>
    <dgm:pt modelId="{9D7D1517-9C5A-461C-954C-CDC392A6B462}">
      <dgm:prSet phldrT="[文本]"/>
      <dgm:spPr/>
      <dgm:t>
        <a:bodyPr/>
        <a:lstStyle/>
        <a:p>
          <a:r>
            <a:rPr lang="en-US" altLang="zh-CN" b="1" dirty="0" smtClean="0">
              <a:solidFill>
                <a:srgbClr val="FF0000"/>
              </a:solidFill>
            </a:rPr>
            <a:t>II</a:t>
          </a:r>
          <a:endParaRPr lang="zh-CN" altLang="en-US" b="1" dirty="0">
            <a:solidFill>
              <a:srgbClr val="FF0000"/>
            </a:solidFill>
          </a:endParaRPr>
        </a:p>
      </dgm:t>
    </dgm:pt>
    <dgm:pt modelId="{1D5242AB-82BC-4208-A02C-3A9194C323D0}" type="parTrans" cxnId="{249DE803-83DE-41A0-8456-FB9F6683D932}">
      <dgm:prSet/>
      <dgm:spPr/>
      <dgm:t>
        <a:bodyPr/>
        <a:lstStyle/>
        <a:p>
          <a:endParaRPr lang="zh-CN" altLang="en-US"/>
        </a:p>
      </dgm:t>
    </dgm:pt>
    <dgm:pt modelId="{2B50EFA5-85FD-45D1-AA53-CB07885FFA16}" type="sibTrans" cxnId="{249DE803-83DE-41A0-8456-FB9F6683D932}">
      <dgm:prSet/>
      <dgm:spPr/>
      <dgm:t>
        <a:bodyPr/>
        <a:lstStyle/>
        <a:p>
          <a:endParaRPr lang="zh-CN" altLang="en-US"/>
        </a:p>
      </dgm:t>
    </dgm:pt>
    <dgm:pt modelId="{B357D79B-1FF0-462D-8F26-05E0EB31D9D2}">
      <dgm:prSet phldrT="[文本]" custT="1"/>
      <dgm:spPr/>
      <dgm:t>
        <a:bodyPr/>
        <a:lstStyle/>
        <a:p>
          <a:r>
            <a:rPr lang="zh-CN" altLang="en-US" sz="2000" dirty="0" smtClean="0"/>
            <a:t>第二代</a:t>
          </a:r>
          <a:endParaRPr lang="zh-CN" altLang="en-US" sz="2000" dirty="0"/>
        </a:p>
      </dgm:t>
    </dgm:pt>
    <dgm:pt modelId="{D747DFD0-05AA-483D-B2C4-4C12E50BA45A}" type="parTrans" cxnId="{CA6788EE-A07A-4E77-8B14-E59366BAC563}">
      <dgm:prSet/>
      <dgm:spPr/>
      <dgm:t>
        <a:bodyPr/>
        <a:lstStyle/>
        <a:p>
          <a:endParaRPr lang="zh-CN" altLang="en-US"/>
        </a:p>
      </dgm:t>
    </dgm:pt>
    <dgm:pt modelId="{BBF31F45-5C35-455F-BB5A-20A1BFB380BA}" type="sibTrans" cxnId="{CA6788EE-A07A-4E77-8B14-E59366BAC563}">
      <dgm:prSet/>
      <dgm:spPr/>
      <dgm:t>
        <a:bodyPr/>
        <a:lstStyle/>
        <a:p>
          <a:endParaRPr lang="zh-CN" altLang="en-US"/>
        </a:p>
      </dgm:t>
    </dgm:pt>
    <dgm:pt modelId="{2ED93482-7BC1-4B51-9F68-E0BC85938879}" type="pres">
      <dgm:prSet presAssocID="{4C44B85B-CE0A-41EA-B477-454400126035}" presName="theList" presStyleCnt="0">
        <dgm:presLayoutVars>
          <dgm:dir/>
          <dgm:animLvl val="lvl"/>
          <dgm:resizeHandles val="exact"/>
        </dgm:presLayoutVars>
      </dgm:prSet>
      <dgm:spPr/>
      <dgm:t>
        <a:bodyPr/>
        <a:lstStyle/>
        <a:p>
          <a:endParaRPr lang="zh-CN" altLang="en-US"/>
        </a:p>
      </dgm:t>
    </dgm:pt>
    <dgm:pt modelId="{FF86106C-8E5A-4B2B-9F49-DF3BA2CAB793}" type="pres">
      <dgm:prSet presAssocID="{9D7D1517-9C5A-461C-954C-CDC392A6B462}" presName="compNode" presStyleCnt="0"/>
      <dgm:spPr/>
    </dgm:pt>
    <dgm:pt modelId="{26126467-26D2-422A-9DB6-BCAED64A6AB1}" type="pres">
      <dgm:prSet presAssocID="{9D7D1517-9C5A-461C-954C-CDC392A6B462}" presName="noGeometry" presStyleCnt="0"/>
      <dgm:spPr/>
    </dgm:pt>
    <dgm:pt modelId="{BE6389E9-3586-4F4F-8822-8004F7F2CA80}" type="pres">
      <dgm:prSet presAssocID="{9D7D1517-9C5A-461C-954C-CDC392A6B462}" presName="childTextVisible" presStyleLbl="bgAccFollowNode1" presStyleIdx="0" presStyleCnt="1" custScaleX="262238">
        <dgm:presLayoutVars>
          <dgm:bulletEnabled val="1"/>
        </dgm:presLayoutVars>
      </dgm:prSet>
      <dgm:spPr/>
      <dgm:t>
        <a:bodyPr/>
        <a:lstStyle/>
        <a:p>
          <a:endParaRPr lang="zh-CN" altLang="en-US"/>
        </a:p>
      </dgm:t>
    </dgm:pt>
    <dgm:pt modelId="{3387ADC2-CD8E-4417-A090-B7AFADBC07BD}" type="pres">
      <dgm:prSet presAssocID="{9D7D1517-9C5A-461C-954C-CDC392A6B462}" presName="childTextHidden" presStyleLbl="bgAccFollowNode1" presStyleIdx="0" presStyleCnt="1"/>
      <dgm:spPr/>
      <dgm:t>
        <a:bodyPr/>
        <a:lstStyle/>
        <a:p>
          <a:endParaRPr lang="zh-CN" altLang="en-US"/>
        </a:p>
      </dgm:t>
    </dgm:pt>
    <dgm:pt modelId="{10A02340-61ED-495B-BCAF-E6E0B96606D6}" type="pres">
      <dgm:prSet presAssocID="{9D7D1517-9C5A-461C-954C-CDC392A6B462}" presName="parentText" presStyleLbl="node1" presStyleIdx="0" presStyleCnt="1" custLinFactNeighborX="-85781" custLinFactNeighborY="1010">
        <dgm:presLayoutVars>
          <dgm:chMax val="1"/>
          <dgm:bulletEnabled val="1"/>
        </dgm:presLayoutVars>
      </dgm:prSet>
      <dgm:spPr/>
      <dgm:t>
        <a:bodyPr/>
        <a:lstStyle/>
        <a:p>
          <a:endParaRPr lang="zh-CN" altLang="en-US"/>
        </a:p>
      </dgm:t>
    </dgm:pt>
  </dgm:ptLst>
  <dgm:cxnLst>
    <dgm:cxn modelId="{249DE803-83DE-41A0-8456-FB9F6683D932}" srcId="{4C44B85B-CE0A-41EA-B477-454400126035}" destId="{9D7D1517-9C5A-461C-954C-CDC392A6B462}" srcOrd="0" destOrd="0" parTransId="{1D5242AB-82BC-4208-A02C-3A9194C323D0}" sibTransId="{2B50EFA5-85FD-45D1-AA53-CB07885FFA16}"/>
    <dgm:cxn modelId="{667F113B-3DEB-4C43-BEF6-5DC8287E2E04}" type="presOf" srcId="{B357D79B-1FF0-462D-8F26-05E0EB31D9D2}" destId="{3387ADC2-CD8E-4417-A090-B7AFADBC07BD}" srcOrd="1" destOrd="0" presId="urn:microsoft.com/office/officeart/2005/8/layout/hProcess6"/>
    <dgm:cxn modelId="{CA6788EE-A07A-4E77-8B14-E59366BAC563}" srcId="{9D7D1517-9C5A-461C-954C-CDC392A6B462}" destId="{B357D79B-1FF0-462D-8F26-05E0EB31D9D2}" srcOrd="0" destOrd="0" parTransId="{D747DFD0-05AA-483D-B2C4-4C12E50BA45A}" sibTransId="{BBF31F45-5C35-455F-BB5A-20A1BFB380BA}"/>
    <dgm:cxn modelId="{948A191E-426C-4514-8C54-81BB62C031CC}" type="presOf" srcId="{B357D79B-1FF0-462D-8F26-05E0EB31D9D2}" destId="{BE6389E9-3586-4F4F-8822-8004F7F2CA80}" srcOrd="0" destOrd="0" presId="urn:microsoft.com/office/officeart/2005/8/layout/hProcess6"/>
    <dgm:cxn modelId="{08EBD461-F8E9-498E-A28D-6D7F194813CB}" type="presOf" srcId="{9D7D1517-9C5A-461C-954C-CDC392A6B462}" destId="{10A02340-61ED-495B-BCAF-E6E0B96606D6}" srcOrd="0" destOrd="0" presId="urn:microsoft.com/office/officeart/2005/8/layout/hProcess6"/>
    <dgm:cxn modelId="{BCDF8BC2-CD61-43C5-999B-42D5B7625941}" type="presOf" srcId="{4C44B85B-CE0A-41EA-B477-454400126035}" destId="{2ED93482-7BC1-4B51-9F68-E0BC85938879}" srcOrd="0" destOrd="0" presId="urn:microsoft.com/office/officeart/2005/8/layout/hProcess6"/>
    <dgm:cxn modelId="{267DE9ED-177C-491D-8270-A6C1DB63352F}" type="presParOf" srcId="{2ED93482-7BC1-4B51-9F68-E0BC85938879}" destId="{FF86106C-8E5A-4B2B-9F49-DF3BA2CAB793}" srcOrd="0" destOrd="0" presId="urn:microsoft.com/office/officeart/2005/8/layout/hProcess6"/>
    <dgm:cxn modelId="{6E9195FC-4879-4EB5-BA77-AEBF9F108B5C}" type="presParOf" srcId="{FF86106C-8E5A-4B2B-9F49-DF3BA2CAB793}" destId="{26126467-26D2-422A-9DB6-BCAED64A6AB1}" srcOrd="0" destOrd="0" presId="urn:microsoft.com/office/officeart/2005/8/layout/hProcess6"/>
    <dgm:cxn modelId="{8C44C424-70C7-4C46-9653-9DBC306579DB}" type="presParOf" srcId="{FF86106C-8E5A-4B2B-9F49-DF3BA2CAB793}" destId="{BE6389E9-3586-4F4F-8822-8004F7F2CA80}" srcOrd="1" destOrd="0" presId="urn:microsoft.com/office/officeart/2005/8/layout/hProcess6"/>
    <dgm:cxn modelId="{45CEDE45-0AAC-400E-8448-20FED4F2A071}" type="presParOf" srcId="{FF86106C-8E5A-4B2B-9F49-DF3BA2CAB793}" destId="{3387ADC2-CD8E-4417-A090-B7AFADBC07BD}" srcOrd="2" destOrd="0" presId="urn:microsoft.com/office/officeart/2005/8/layout/hProcess6"/>
    <dgm:cxn modelId="{6CB66EB3-EC9E-478A-9473-63194548EE7F}" type="presParOf" srcId="{FF86106C-8E5A-4B2B-9F49-DF3BA2CAB793}" destId="{10A02340-61ED-495B-BCAF-E6E0B96606D6}" srcOrd="3" destOrd="0" presId="urn:microsoft.com/office/officeart/2005/8/layout/hProcess6"/>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44B85B-CE0A-41EA-B477-454400126035}" type="doc">
      <dgm:prSet loTypeId="urn:microsoft.com/office/officeart/2005/8/layout/hProcess6" loCatId="process" qsTypeId="urn:microsoft.com/office/officeart/2005/8/quickstyle/3d3" qsCatId="3D" csTypeId="urn:microsoft.com/office/officeart/2005/8/colors/accent1_2" csCatId="accent1" phldr="1"/>
      <dgm:spPr/>
      <dgm:t>
        <a:bodyPr/>
        <a:lstStyle/>
        <a:p>
          <a:endParaRPr lang="zh-CN" altLang="en-US"/>
        </a:p>
      </dgm:t>
    </dgm:pt>
    <dgm:pt modelId="{9D7D1517-9C5A-461C-954C-CDC392A6B462}">
      <dgm:prSet phldrT="[文本]"/>
      <dgm:spPr/>
      <dgm:t>
        <a:bodyPr/>
        <a:lstStyle/>
        <a:p>
          <a:r>
            <a:rPr lang="en-US" altLang="zh-CN" b="1" dirty="0" smtClean="0">
              <a:solidFill>
                <a:srgbClr val="FF0000"/>
              </a:solidFill>
            </a:rPr>
            <a:t>III</a:t>
          </a:r>
          <a:endParaRPr lang="zh-CN" altLang="en-US" b="1" dirty="0">
            <a:solidFill>
              <a:srgbClr val="FF0000"/>
            </a:solidFill>
          </a:endParaRPr>
        </a:p>
      </dgm:t>
    </dgm:pt>
    <dgm:pt modelId="{1D5242AB-82BC-4208-A02C-3A9194C323D0}" type="parTrans" cxnId="{249DE803-83DE-41A0-8456-FB9F6683D932}">
      <dgm:prSet/>
      <dgm:spPr/>
      <dgm:t>
        <a:bodyPr/>
        <a:lstStyle/>
        <a:p>
          <a:endParaRPr lang="zh-CN" altLang="en-US"/>
        </a:p>
      </dgm:t>
    </dgm:pt>
    <dgm:pt modelId="{2B50EFA5-85FD-45D1-AA53-CB07885FFA16}" type="sibTrans" cxnId="{249DE803-83DE-41A0-8456-FB9F6683D932}">
      <dgm:prSet/>
      <dgm:spPr/>
      <dgm:t>
        <a:bodyPr/>
        <a:lstStyle/>
        <a:p>
          <a:endParaRPr lang="zh-CN" altLang="en-US"/>
        </a:p>
      </dgm:t>
    </dgm:pt>
    <dgm:pt modelId="{B357D79B-1FF0-462D-8F26-05E0EB31D9D2}">
      <dgm:prSet phldrT="[文本]" custT="1"/>
      <dgm:spPr/>
      <dgm:t>
        <a:bodyPr/>
        <a:lstStyle/>
        <a:p>
          <a:r>
            <a:rPr lang="zh-CN" altLang="en-US" sz="2000" dirty="0" smtClean="0"/>
            <a:t>第三代</a:t>
          </a:r>
          <a:endParaRPr lang="zh-CN" altLang="en-US" sz="2000" dirty="0"/>
        </a:p>
      </dgm:t>
    </dgm:pt>
    <dgm:pt modelId="{D747DFD0-05AA-483D-B2C4-4C12E50BA45A}" type="parTrans" cxnId="{CA6788EE-A07A-4E77-8B14-E59366BAC563}">
      <dgm:prSet/>
      <dgm:spPr/>
      <dgm:t>
        <a:bodyPr/>
        <a:lstStyle/>
        <a:p>
          <a:endParaRPr lang="zh-CN" altLang="en-US"/>
        </a:p>
      </dgm:t>
    </dgm:pt>
    <dgm:pt modelId="{BBF31F45-5C35-455F-BB5A-20A1BFB380BA}" type="sibTrans" cxnId="{CA6788EE-A07A-4E77-8B14-E59366BAC563}">
      <dgm:prSet/>
      <dgm:spPr/>
      <dgm:t>
        <a:bodyPr/>
        <a:lstStyle/>
        <a:p>
          <a:endParaRPr lang="zh-CN" altLang="en-US"/>
        </a:p>
      </dgm:t>
    </dgm:pt>
    <dgm:pt modelId="{2ED93482-7BC1-4B51-9F68-E0BC85938879}" type="pres">
      <dgm:prSet presAssocID="{4C44B85B-CE0A-41EA-B477-454400126035}" presName="theList" presStyleCnt="0">
        <dgm:presLayoutVars>
          <dgm:dir/>
          <dgm:animLvl val="lvl"/>
          <dgm:resizeHandles val="exact"/>
        </dgm:presLayoutVars>
      </dgm:prSet>
      <dgm:spPr/>
      <dgm:t>
        <a:bodyPr/>
        <a:lstStyle/>
        <a:p>
          <a:endParaRPr lang="zh-CN" altLang="en-US"/>
        </a:p>
      </dgm:t>
    </dgm:pt>
    <dgm:pt modelId="{FF86106C-8E5A-4B2B-9F49-DF3BA2CAB793}" type="pres">
      <dgm:prSet presAssocID="{9D7D1517-9C5A-461C-954C-CDC392A6B462}" presName="compNode" presStyleCnt="0"/>
      <dgm:spPr/>
    </dgm:pt>
    <dgm:pt modelId="{26126467-26D2-422A-9DB6-BCAED64A6AB1}" type="pres">
      <dgm:prSet presAssocID="{9D7D1517-9C5A-461C-954C-CDC392A6B462}" presName="noGeometry" presStyleCnt="0"/>
      <dgm:spPr/>
    </dgm:pt>
    <dgm:pt modelId="{BE6389E9-3586-4F4F-8822-8004F7F2CA80}" type="pres">
      <dgm:prSet presAssocID="{9D7D1517-9C5A-461C-954C-CDC392A6B462}" presName="childTextVisible" presStyleLbl="bgAccFollowNode1" presStyleIdx="0" presStyleCnt="1" custScaleX="262238">
        <dgm:presLayoutVars>
          <dgm:bulletEnabled val="1"/>
        </dgm:presLayoutVars>
      </dgm:prSet>
      <dgm:spPr/>
      <dgm:t>
        <a:bodyPr/>
        <a:lstStyle/>
        <a:p>
          <a:endParaRPr lang="zh-CN" altLang="en-US"/>
        </a:p>
      </dgm:t>
    </dgm:pt>
    <dgm:pt modelId="{3387ADC2-CD8E-4417-A090-B7AFADBC07BD}" type="pres">
      <dgm:prSet presAssocID="{9D7D1517-9C5A-461C-954C-CDC392A6B462}" presName="childTextHidden" presStyleLbl="bgAccFollowNode1" presStyleIdx="0" presStyleCnt="1"/>
      <dgm:spPr/>
      <dgm:t>
        <a:bodyPr/>
        <a:lstStyle/>
        <a:p>
          <a:endParaRPr lang="zh-CN" altLang="en-US"/>
        </a:p>
      </dgm:t>
    </dgm:pt>
    <dgm:pt modelId="{10A02340-61ED-495B-BCAF-E6E0B96606D6}" type="pres">
      <dgm:prSet presAssocID="{9D7D1517-9C5A-461C-954C-CDC392A6B462}" presName="parentText" presStyleLbl="node1" presStyleIdx="0" presStyleCnt="1" custLinFactNeighborX="-85781" custLinFactNeighborY="1010">
        <dgm:presLayoutVars>
          <dgm:chMax val="1"/>
          <dgm:bulletEnabled val="1"/>
        </dgm:presLayoutVars>
      </dgm:prSet>
      <dgm:spPr/>
      <dgm:t>
        <a:bodyPr/>
        <a:lstStyle/>
        <a:p>
          <a:endParaRPr lang="zh-CN" altLang="en-US"/>
        </a:p>
      </dgm:t>
    </dgm:pt>
  </dgm:ptLst>
  <dgm:cxnLst>
    <dgm:cxn modelId="{249DE803-83DE-41A0-8456-FB9F6683D932}" srcId="{4C44B85B-CE0A-41EA-B477-454400126035}" destId="{9D7D1517-9C5A-461C-954C-CDC392A6B462}" srcOrd="0" destOrd="0" parTransId="{1D5242AB-82BC-4208-A02C-3A9194C323D0}" sibTransId="{2B50EFA5-85FD-45D1-AA53-CB07885FFA16}"/>
    <dgm:cxn modelId="{D4B4EEBF-72E2-4CBA-B5A0-4942DC9F148F}" type="presOf" srcId="{4C44B85B-CE0A-41EA-B477-454400126035}" destId="{2ED93482-7BC1-4B51-9F68-E0BC85938879}" srcOrd="0" destOrd="0" presId="urn:microsoft.com/office/officeart/2005/8/layout/hProcess6"/>
    <dgm:cxn modelId="{CA6788EE-A07A-4E77-8B14-E59366BAC563}" srcId="{9D7D1517-9C5A-461C-954C-CDC392A6B462}" destId="{B357D79B-1FF0-462D-8F26-05E0EB31D9D2}" srcOrd="0" destOrd="0" parTransId="{D747DFD0-05AA-483D-B2C4-4C12E50BA45A}" sibTransId="{BBF31F45-5C35-455F-BB5A-20A1BFB380BA}"/>
    <dgm:cxn modelId="{C9CE92B3-6EDB-4770-86AF-EE7098474EA9}" type="presOf" srcId="{B357D79B-1FF0-462D-8F26-05E0EB31D9D2}" destId="{3387ADC2-CD8E-4417-A090-B7AFADBC07BD}" srcOrd="1" destOrd="0" presId="urn:microsoft.com/office/officeart/2005/8/layout/hProcess6"/>
    <dgm:cxn modelId="{30B3B158-08BE-4DBB-805B-1EC291E0695D}" type="presOf" srcId="{B357D79B-1FF0-462D-8F26-05E0EB31D9D2}" destId="{BE6389E9-3586-4F4F-8822-8004F7F2CA80}" srcOrd="0" destOrd="0" presId="urn:microsoft.com/office/officeart/2005/8/layout/hProcess6"/>
    <dgm:cxn modelId="{408724C1-B033-4FE4-B991-59D48A2F31CE}" type="presOf" srcId="{9D7D1517-9C5A-461C-954C-CDC392A6B462}" destId="{10A02340-61ED-495B-BCAF-E6E0B96606D6}" srcOrd="0" destOrd="0" presId="urn:microsoft.com/office/officeart/2005/8/layout/hProcess6"/>
    <dgm:cxn modelId="{8AE44C7E-5236-489C-A297-B3251B39C625}" type="presParOf" srcId="{2ED93482-7BC1-4B51-9F68-E0BC85938879}" destId="{FF86106C-8E5A-4B2B-9F49-DF3BA2CAB793}" srcOrd="0" destOrd="0" presId="urn:microsoft.com/office/officeart/2005/8/layout/hProcess6"/>
    <dgm:cxn modelId="{A91C60CC-4882-47BB-AD09-E808B2FEB0E1}" type="presParOf" srcId="{FF86106C-8E5A-4B2B-9F49-DF3BA2CAB793}" destId="{26126467-26D2-422A-9DB6-BCAED64A6AB1}" srcOrd="0" destOrd="0" presId="urn:microsoft.com/office/officeart/2005/8/layout/hProcess6"/>
    <dgm:cxn modelId="{83625176-C313-4E78-97D7-01D6A02ACAE7}" type="presParOf" srcId="{FF86106C-8E5A-4B2B-9F49-DF3BA2CAB793}" destId="{BE6389E9-3586-4F4F-8822-8004F7F2CA80}" srcOrd="1" destOrd="0" presId="urn:microsoft.com/office/officeart/2005/8/layout/hProcess6"/>
    <dgm:cxn modelId="{84EFCB78-5A52-45E2-A81E-9C8FF5CA8B75}" type="presParOf" srcId="{FF86106C-8E5A-4B2B-9F49-DF3BA2CAB793}" destId="{3387ADC2-CD8E-4417-A090-B7AFADBC07BD}" srcOrd="2" destOrd="0" presId="urn:microsoft.com/office/officeart/2005/8/layout/hProcess6"/>
    <dgm:cxn modelId="{F4242D1D-3FE4-4116-AB0C-52E3F5A629B1}" type="presParOf" srcId="{FF86106C-8E5A-4B2B-9F49-DF3BA2CAB793}" destId="{10A02340-61ED-495B-BCAF-E6E0B96606D6}" srcOrd="3" destOrd="0" presId="urn:microsoft.com/office/officeart/2005/8/layout/hProcess6"/>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3DFBFD-B205-4DDA-803D-C95F7DA71F72}">
      <dsp:nvSpPr>
        <dsp:cNvPr id="0" name=""/>
        <dsp:cNvSpPr/>
      </dsp:nvSpPr>
      <dsp:spPr>
        <a:xfrm rot="5400000">
          <a:off x="-141500" y="147440"/>
          <a:ext cx="943339" cy="660337"/>
        </a:xfrm>
        <a:prstGeom prst="chevron">
          <a:avLst/>
        </a:prstGeom>
        <a:solidFill>
          <a:srgbClr val="4F81BD">
            <a:hueOff val="0"/>
            <a:satOff val="0"/>
            <a:lumOff val="0"/>
            <a:alphaOff val="0"/>
          </a:srgb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solidFill>
                <a:sysClr val="window" lastClr="FFFFFF"/>
              </a:solidFill>
              <a:latin typeface="微软雅黑" pitchFamily="34" charset="-122"/>
              <a:ea typeface="微软雅黑" pitchFamily="34" charset="-122"/>
              <a:cs typeface="+mn-cs"/>
            </a:rPr>
            <a:t>1</a:t>
          </a:r>
          <a:endParaRPr lang="zh-CN" altLang="en-US" sz="3200" kern="1200" dirty="0">
            <a:solidFill>
              <a:sysClr val="window" lastClr="FFFFFF"/>
            </a:solidFill>
            <a:latin typeface="微软雅黑" pitchFamily="34" charset="-122"/>
            <a:ea typeface="微软雅黑" pitchFamily="34" charset="-122"/>
            <a:cs typeface="+mn-cs"/>
          </a:endParaRPr>
        </a:p>
      </dsp:txBody>
      <dsp:txXfrm rot="-5400000">
        <a:off x="2" y="336108"/>
        <a:ext cx="660337" cy="283002"/>
      </dsp:txXfrm>
    </dsp:sp>
    <dsp:sp modelId="{0152A148-238A-4DEF-80CB-7D70948B610B}">
      <dsp:nvSpPr>
        <dsp:cNvPr id="0" name=""/>
        <dsp:cNvSpPr/>
      </dsp:nvSpPr>
      <dsp:spPr>
        <a:xfrm rot="5400000">
          <a:off x="3523884" y="-2857607"/>
          <a:ext cx="613492" cy="6340586"/>
        </a:xfrm>
        <a:prstGeom prst="round2SameRect">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smtClean="0">
              <a:solidFill>
                <a:sysClr val="windowText" lastClr="000000">
                  <a:hueOff val="0"/>
                  <a:satOff val="0"/>
                  <a:lumOff val="0"/>
                  <a:alphaOff val="0"/>
                </a:sysClr>
              </a:solidFill>
              <a:latin typeface="微软雅黑" pitchFamily="34" charset="-122"/>
              <a:ea typeface="微软雅黑" pitchFamily="34" charset="-122"/>
              <a:cs typeface="+mn-cs"/>
            </a:rPr>
            <a:t>大族移动机器人类型</a:t>
          </a:r>
          <a:endParaRPr lang="zh-CN" altLang="en-US" sz="2800" kern="1200" dirty="0">
            <a:solidFill>
              <a:sysClr val="windowText" lastClr="000000">
                <a:hueOff val="0"/>
                <a:satOff val="0"/>
                <a:lumOff val="0"/>
                <a:alphaOff val="0"/>
              </a:sysClr>
            </a:solidFill>
            <a:latin typeface="微软雅黑" pitchFamily="34" charset="-122"/>
            <a:ea typeface="微软雅黑" pitchFamily="34" charset="-122"/>
            <a:cs typeface="+mn-cs"/>
          </a:endParaRPr>
        </a:p>
      </dsp:txBody>
      <dsp:txXfrm rot="-5400000">
        <a:off x="660337" y="35888"/>
        <a:ext cx="6310638" cy="553596"/>
      </dsp:txXfrm>
    </dsp:sp>
    <dsp:sp modelId="{0CA5CD32-A8ED-4411-83B8-EB57CA33ABB3}">
      <dsp:nvSpPr>
        <dsp:cNvPr id="0" name=""/>
        <dsp:cNvSpPr/>
      </dsp:nvSpPr>
      <dsp:spPr>
        <a:xfrm rot="5400000">
          <a:off x="-141500" y="993312"/>
          <a:ext cx="943339" cy="660337"/>
        </a:xfrm>
        <a:prstGeom prst="chevron">
          <a:avLst/>
        </a:prstGeom>
        <a:solidFill>
          <a:srgbClr val="4F81BD"/>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solidFill>
                <a:sysClr val="window" lastClr="FFFFFF"/>
              </a:solidFill>
              <a:latin typeface="微软雅黑" pitchFamily="34" charset="-122"/>
              <a:ea typeface="微软雅黑" pitchFamily="34" charset="-122"/>
              <a:cs typeface="+mn-cs"/>
            </a:rPr>
            <a:t>2</a:t>
          </a:r>
          <a:endParaRPr lang="zh-CN" altLang="en-US" sz="2800" kern="1200" dirty="0">
            <a:solidFill>
              <a:sysClr val="window" lastClr="FFFFFF"/>
            </a:solidFill>
            <a:latin typeface="微软雅黑" pitchFamily="34" charset="-122"/>
            <a:ea typeface="微软雅黑" pitchFamily="34" charset="-122"/>
            <a:cs typeface="+mn-cs"/>
          </a:endParaRPr>
        </a:p>
      </dsp:txBody>
      <dsp:txXfrm rot="-5400000">
        <a:off x="2" y="1181980"/>
        <a:ext cx="660337" cy="283002"/>
      </dsp:txXfrm>
    </dsp:sp>
    <dsp:sp modelId="{A1D0CC70-13C0-4664-861D-94578A119742}">
      <dsp:nvSpPr>
        <dsp:cNvPr id="0" name=""/>
        <dsp:cNvSpPr/>
      </dsp:nvSpPr>
      <dsp:spPr>
        <a:xfrm rot="5400000">
          <a:off x="3524045" y="-2011896"/>
          <a:ext cx="613170" cy="6340586"/>
        </a:xfrm>
        <a:prstGeom prst="round2SameRect">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smtClean="0">
              <a:solidFill>
                <a:sysClr val="windowText" lastClr="000000">
                  <a:hueOff val="0"/>
                  <a:satOff val="0"/>
                  <a:lumOff val="0"/>
                  <a:alphaOff val="0"/>
                </a:sysClr>
              </a:solidFill>
              <a:latin typeface="微软雅黑" pitchFamily="34" charset="-122"/>
              <a:ea typeface="微软雅黑" pitchFamily="34" charset="-122"/>
              <a:cs typeface="+mn-cs"/>
            </a:rPr>
            <a:t>激光导航移动机器人</a:t>
          </a:r>
          <a:endParaRPr lang="zh-CN" altLang="en-US" sz="2800" kern="1200" dirty="0">
            <a:solidFill>
              <a:sysClr val="windowText" lastClr="000000">
                <a:hueOff val="0"/>
                <a:satOff val="0"/>
                <a:lumOff val="0"/>
                <a:alphaOff val="0"/>
              </a:sysClr>
            </a:solidFill>
            <a:latin typeface="微软雅黑" pitchFamily="34" charset="-122"/>
            <a:ea typeface="微软雅黑" pitchFamily="34" charset="-122"/>
            <a:cs typeface="+mn-cs"/>
          </a:endParaRPr>
        </a:p>
      </dsp:txBody>
      <dsp:txXfrm rot="-5400000">
        <a:off x="660337" y="881744"/>
        <a:ext cx="6310654" cy="553306"/>
      </dsp:txXfrm>
    </dsp:sp>
    <dsp:sp modelId="{B590DBB4-B1C5-43C1-8D41-576883F20781}">
      <dsp:nvSpPr>
        <dsp:cNvPr id="0" name=""/>
        <dsp:cNvSpPr/>
      </dsp:nvSpPr>
      <dsp:spPr>
        <a:xfrm rot="5400000">
          <a:off x="-141500" y="1839183"/>
          <a:ext cx="943339" cy="660337"/>
        </a:xfrm>
        <a:prstGeom prst="chevron">
          <a:avLst/>
        </a:prstGeom>
        <a:solidFill>
          <a:srgbClr val="4F81BD"/>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solidFill>
                <a:sysClr val="window" lastClr="FFFFFF"/>
              </a:solidFill>
              <a:latin typeface="微软雅黑" pitchFamily="34" charset="-122"/>
              <a:ea typeface="微软雅黑" pitchFamily="34" charset="-122"/>
              <a:cs typeface="+mn-cs"/>
            </a:rPr>
            <a:t>3</a:t>
          </a:r>
        </a:p>
      </dsp:txBody>
      <dsp:txXfrm rot="-5400000">
        <a:off x="2" y="2027851"/>
        <a:ext cx="660337" cy="283002"/>
      </dsp:txXfrm>
    </dsp:sp>
    <dsp:sp modelId="{B88BD6B8-118E-40D3-B3D5-BF7B866C7949}">
      <dsp:nvSpPr>
        <dsp:cNvPr id="0" name=""/>
        <dsp:cNvSpPr/>
      </dsp:nvSpPr>
      <dsp:spPr>
        <a:xfrm rot="5400000">
          <a:off x="3524045" y="-1166025"/>
          <a:ext cx="613170" cy="6340586"/>
        </a:xfrm>
        <a:prstGeom prst="round2SameRect">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solidFill>
                <a:sysClr val="windowText" lastClr="000000">
                  <a:hueOff val="0"/>
                  <a:satOff val="0"/>
                  <a:lumOff val="0"/>
                  <a:alphaOff val="0"/>
                </a:sysClr>
              </a:solidFill>
              <a:latin typeface="微软雅黑" pitchFamily="34" charset="-122"/>
              <a:ea typeface="微软雅黑" pitchFamily="34" charset="-122"/>
              <a:cs typeface="+mn-cs"/>
            </a:rPr>
            <a:t>磁导航移动机器人</a:t>
          </a:r>
          <a:endParaRPr lang="zh-CN" altLang="en-US" sz="2800" kern="1200" dirty="0">
            <a:solidFill>
              <a:sysClr val="windowText" lastClr="000000">
                <a:hueOff val="0"/>
                <a:satOff val="0"/>
                <a:lumOff val="0"/>
                <a:alphaOff val="0"/>
              </a:sysClr>
            </a:solidFill>
            <a:latin typeface="微软雅黑" pitchFamily="34" charset="-122"/>
            <a:ea typeface="微软雅黑" pitchFamily="34" charset="-122"/>
            <a:cs typeface="+mn-cs"/>
          </a:endParaRPr>
        </a:p>
      </dsp:txBody>
      <dsp:txXfrm rot="-5400000">
        <a:off x="660337" y="1727615"/>
        <a:ext cx="6310654" cy="553306"/>
      </dsp:txXfrm>
    </dsp:sp>
    <dsp:sp modelId="{91CDFE65-7921-4EAF-8BC9-92F9695AF8E5}">
      <dsp:nvSpPr>
        <dsp:cNvPr id="0" name=""/>
        <dsp:cNvSpPr/>
      </dsp:nvSpPr>
      <dsp:spPr>
        <a:xfrm rot="5400000">
          <a:off x="-141500" y="2685055"/>
          <a:ext cx="943339" cy="660337"/>
        </a:xfrm>
        <a:prstGeom prst="chevron">
          <a:avLst/>
        </a:prstGeom>
        <a:solidFill>
          <a:srgbClr val="4F81BD">
            <a:hueOff val="0"/>
            <a:satOff val="0"/>
            <a:lumOff val="0"/>
            <a:alphaOff val="0"/>
          </a:srgb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solidFill>
                <a:sysClr val="window" lastClr="FFFFFF"/>
              </a:solidFill>
              <a:latin typeface="微软雅黑" pitchFamily="34" charset="-122"/>
              <a:ea typeface="微软雅黑" pitchFamily="34" charset="-122"/>
              <a:cs typeface="+mn-cs"/>
            </a:rPr>
            <a:t>4</a:t>
          </a:r>
          <a:endParaRPr lang="zh-CN" altLang="en-US" sz="2800" kern="1200" dirty="0">
            <a:solidFill>
              <a:sysClr val="window" lastClr="FFFFFF"/>
            </a:solidFill>
            <a:latin typeface="微软雅黑" pitchFamily="34" charset="-122"/>
            <a:ea typeface="微软雅黑" pitchFamily="34" charset="-122"/>
            <a:cs typeface="+mn-cs"/>
          </a:endParaRPr>
        </a:p>
      </dsp:txBody>
      <dsp:txXfrm rot="-5400000">
        <a:off x="2" y="2873723"/>
        <a:ext cx="660337" cy="283002"/>
      </dsp:txXfrm>
    </dsp:sp>
    <dsp:sp modelId="{9FDF5859-CD68-4FC8-9CA2-273C24DA9140}">
      <dsp:nvSpPr>
        <dsp:cNvPr id="0" name=""/>
        <dsp:cNvSpPr/>
      </dsp:nvSpPr>
      <dsp:spPr>
        <a:xfrm rot="5400000">
          <a:off x="3524045" y="-320153"/>
          <a:ext cx="613170" cy="6340586"/>
        </a:xfrm>
        <a:prstGeom prst="round2SameRect">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latin typeface="微软雅黑" pitchFamily="34" charset="-122"/>
              <a:ea typeface="微软雅黑" pitchFamily="34" charset="-122"/>
            </a:rPr>
            <a:t>移动机器人控制系统</a:t>
          </a:r>
          <a:endParaRPr lang="zh-CN" altLang="en-US" sz="2800" kern="1200" dirty="0">
            <a:solidFill>
              <a:sysClr val="windowText" lastClr="000000">
                <a:hueOff val="0"/>
                <a:satOff val="0"/>
                <a:lumOff val="0"/>
                <a:alphaOff val="0"/>
              </a:sysClr>
            </a:solidFill>
            <a:latin typeface="微软雅黑" pitchFamily="34" charset="-122"/>
            <a:ea typeface="微软雅黑" pitchFamily="34" charset="-122"/>
            <a:cs typeface="+mn-cs"/>
          </a:endParaRPr>
        </a:p>
      </dsp:txBody>
      <dsp:txXfrm rot="-5400000">
        <a:off x="660337" y="2573487"/>
        <a:ext cx="6310654" cy="553306"/>
      </dsp:txXfrm>
    </dsp:sp>
    <dsp:sp modelId="{D61B904E-E5CD-456B-BBD4-A6602E2D9AAF}">
      <dsp:nvSpPr>
        <dsp:cNvPr id="0" name=""/>
        <dsp:cNvSpPr/>
      </dsp:nvSpPr>
      <dsp:spPr>
        <a:xfrm rot="5400000">
          <a:off x="-141500" y="3530926"/>
          <a:ext cx="943339" cy="660337"/>
        </a:xfrm>
        <a:prstGeom prst="chevron">
          <a:avLst/>
        </a:prstGeom>
        <a:solidFill>
          <a:srgbClr val="4F81BD">
            <a:hueOff val="0"/>
            <a:satOff val="0"/>
            <a:lumOff val="0"/>
            <a:alphaOff val="0"/>
          </a:srgb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solidFill>
                <a:sysClr val="window" lastClr="FFFFFF"/>
              </a:solidFill>
              <a:latin typeface="微软雅黑" pitchFamily="34" charset="-122"/>
              <a:ea typeface="微软雅黑" pitchFamily="34" charset="-122"/>
              <a:cs typeface="+mn-cs"/>
            </a:rPr>
            <a:t>5</a:t>
          </a:r>
          <a:endParaRPr lang="zh-CN" altLang="en-US" sz="2800" kern="1200" dirty="0">
            <a:solidFill>
              <a:sysClr val="window" lastClr="FFFFFF"/>
            </a:solidFill>
            <a:latin typeface="微软雅黑" pitchFamily="34" charset="-122"/>
            <a:ea typeface="微软雅黑" pitchFamily="34" charset="-122"/>
            <a:cs typeface="+mn-cs"/>
          </a:endParaRPr>
        </a:p>
      </dsp:txBody>
      <dsp:txXfrm rot="-5400000">
        <a:off x="2" y="3719594"/>
        <a:ext cx="660337" cy="283002"/>
      </dsp:txXfrm>
    </dsp:sp>
    <dsp:sp modelId="{C7A72DE8-95D2-4633-9069-7058DFD8240F}">
      <dsp:nvSpPr>
        <dsp:cNvPr id="0" name=""/>
        <dsp:cNvSpPr/>
      </dsp:nvSpPr>
      <dsp:spPr>
        <a:xfrm rot="5400000">
          <a:off x="3524045" y="525717"/>
          <a:ext cx="613170" cy="6340586"/>
        </a:xfrm>
        <a:prstGeom prst="round2SameRect">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latin typeface="微软雅黑" pitchFamily="34" charset="-122"/>
              <a:ea typeface="微软雅黑" pitchFamily="34" charset="-122"/>
            </a:rPr>
            <a:t>大族移动机器人五大优势</a:t>
          </a:r>
          <a:endParaRPr lang="zh-CN" altLang="en-US" sz="2800" kern="1200" dirty="0">
            <a:solidFill>
              <a:sysClr val="windowText" lastClr="000000">
                <a:hueOff val="0"/>
                <a:satOff val="0"/>
                <a:lumOff val="0"/>
                <a:alphaOff val="0"/>
              </a:sysClr>
            </a:solidFill>
            <a:latin typeface="微软雅黑" pitchFamily="34" charset="-122"/>
            <a:ea typeface="微软雅黑" pitchFamily="34" charset="-122"/>
            <a:cs typeface="+mn-cs"/>
          </a:endParaRPr>
        </a:p>
      </dsp:txBody>
      <dsp:txXfrm rot="-5400000">
        <a:off x="660337" y="3419357"/>
        <a:ext cx="6310654" cy="553306"/>
      </dsp:txXfrm>
    </dsp:sp>
    <dsp:sp modelId="{AD3C4C35-F5E0-4A9F-A35E-B9CE089C3ED1}">
      <dsp:nvSpPr>
        <dsp:cNvPr id="0" name=""/>
        <dsp:cNvSpPr/>
      </dsp:nvSpPr>
      <dsp:spPr>
        <a:xfrm rot="5400000">
          <a:off x="-141500" y="4376798"/>
          <a:ext cx="943339" cy="660337"/>
        </a:xfrm>
        <a:prstGeom prst="chevron">
          <a:avLst/>
        </a:prstGeom>
        <a:solidFill>
          <a:srgbClr val="4F81BD">
            <a:hueOff val="0"/>
            <a:satOff val="0"/>
            <a:lumOff val="0"/>
            <a:alphaOff val="0"/>
          </a:srgb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solidFill>
                <a:sysClr val="window" lastClr="FFFFFF"/>
              </a:solidFill>
              <a:latin typeface="微软雅黑" pitchFamily="34" charset="-122"/>
              <a:ea typeface="微软雅黑" pitchFamily="34" charset="-122"/>
              <a:cs typeface="+mn-cs"/>
            </a:rPr>
            <a:t>6</a:t>
          </a:r>
          <a:endParaRPr lang="zh-CN" altLang="en-US" sz="2800" kern="1200" dirty="0">
            <a:solidFill>
              <a:sysClr val="window" lastClr="FFFFFF"/>
            </a:solidFill>
            <a:latin typeface="微软雅黑" pitchFamily="34" charset="-122"/>
            <a:ea typeface="微软雅黑" pitchFamily="34" charset="-122"/>
            <a:cs typeface="+mn-cs"/>
          </a:endParaRPr>
        </a:p>
      </dsp:txBody>
      <dsp:txXfrm rot="-5400000">
        <a:off x="2" y="4565466"/>
        <a:ext cx="660337" cy="283002"/>
      </dsp:txXfrm>
    </dsp:sp>
    <dsp:sp modelId="{A99DF4F0-826F-455D-B6BB-D9495D2EF032}">
      <dsp:nvSpPr>
        <dsp:cNvPr id="0" name=""/>
        <dsp:cNvSpPr/>
      </dsp:nvSpPr>
      <dsp:spPr>
        <a:xfrm rot="5400000">
          <a:off x="3524045" y="1371589"/>
          <a:ext cx="613170" cy="6340586"/>
        </a:xfrm>
        <a:prstGeom prst="round2SameRect">
          <a:avLst/>
        </a:pr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kern="1200" dirty="0" smtClean="0">
              <a:latin typeface="微软雅黑" pitchFamily="34" charset="-122"/>
              <a:ea typeface="微软雅黑" pitchFamily="34" charset="-122"/>
            </a:rPr>
            <a:t>大族移动机器人应用领域及案例</a:t>
          </a:r>
          <a:endParaRPr lang="zh-CN" altLang="en-US" sz="2800" kern="1200" dirty="0">
            <a:solidFill>
              <a:sysClr val="windowText" lastClr="000000">
                <a:hueOff val="0"/>
                <a:satOff val="0"/>
                <a:lumOff val="0"/>
                <a:alphaOff val="0"/>
              </a:sysClr>
            </a:solidFill>
            <a:latin typeface="微软雅黑" pitchFamily="34" charset="-122"/>
            <a:ea typeface="微软雅黑" pitchFamily="34" charset="-122"/>
            <a:cs typeface="+mn-cs"/>
          </a:endParaRPr>
        </a:p>
      </dsp:txBody>
      <dsp:txXfrm rot="-5400000">
        <a:off x="660337" y="4265229"/>
        <a:ext cx="6310654" cy="5533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389E9-3586-4F4F-8822-8004F7F2CA80}">
      <dsp:nvSpPr>
        <dsp:cNvPr id="0" name=""/>
        <dsp:cNvSpPr/>
      </dsp:nvSpPr>
      <dsp:spPr>
        <a:xfrm>
          <a:off x="142875" y="0"/>
          <a:ext cx="1714513" cy="571504"/>
        </a:xfrm>
        <a:prstGeom prst="rightArrow">
          <a:avLst>
            <a:gd name="adj1" fmla="val 70000"/>
            <a:gd name="adj2" fmla="val 50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第一代</a:t>
          </a:r>
          <a:endParaRPr lang="zh-CN" altLang="en-US" sz="2000" kern="1200" dirty="0"/>
        </a:p>
      </dsp:txBody>
      <dsp:txXfrm>
        <a:off x="571503" y="85726"/>
        <a:ext cx="1085859" cy="400052"/>
      </dsp:txXfrm>
    </dsp:sp>
    <dsp:sp modelId="{10A02340-61ED-495B-BCAF-E6E0B96606D6}">
      <dsp:nvSpPr>
        <dsp:cNvPr id="0" name=""/>
        <dsp:cNvSpPr/>
      </dsp:nvSpPr>
      <dsp:spPr>
        <a:xfrm>
          <a:off x="229363" y="125603"/>
          <a:ext cx="326900" cy="326900"/>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b="1" kern="1200" dirty="0" smtClean="0">
              <a:solidFill>
                <a:srgbClr val="FF0000"/>
              </a:solidFill>
            </a:rPr>
            <a:t>I</a:t>
          </a:r>
          <a:endParaRPr lang="zh-CN" altLang="en-US" sz="1600" b="1" kern="1200" dirty="0">
            <a:solidFill>
              <a:srgbClr val="FF0000"/>
            </a:solidFill>
          </a:endParaRPr>
        </a:p>
      </dsp:txBody>
      <dsp:txXfrm>
        <a:off x="277236" y="173476"/>
        <a:ext cx="231154" cy="2311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389E9-3586-4F4F-8822-8004F7F2CA80}">
      <dsp:nvSpPr>
        <dsp:cNvPr id="0" name=""/>
        <dsp:cNvSpPr/>
      </dsp:nvSpPr>
      <dsp:spPr>
        <a:xfrm>
          <a:off x="142875" y="0"/>
          <a:ext cx="1714513" cy="571504"/>
        </a:xfrm>
        <a:prstGeom prst="rightArrow">
          <a:avLst>
            <a:gd name="adj1" fmla="val 70000"/>
            <a:gd name="adj2" fmla="val 50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第二代</a:t>
          </a:r>
          <a:endParaRPr lang="zh-CN" altLang="en-US" sz="2000" kern="1200" dirty="0"/>
        </a:p>
      </dsp:txBody>
      <dsp:txXfrm>
        <a:off x="571503" y="85726"/>
        <a:ext cx="1085859" cy="400052"/>
      </dsp:txXfrm>
    </dsp:sp>
    <dsp:sp modelId="{10A02340-61ED-495B-BCAF-E6E0B96606D6}">
      <dsp:nvSpPr>
        <dsp:cNvPr id="0" name=""/>
        <dsp:cNvSpPr/>
      </dsp:nvSpPr>
      <dsp:spPr>
        <a:xfrm>
          <a:off x="229363" y="125603"/>
          <a:ext cx="326900" cy="326900"/>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b="1" kern="1200" dirty="0" smtClean="0">
              <a:solidFill>
                <a:srgbClr val="FF0000"/>
              </a:solidFill>
            </a:rPr>
            <a:t>II</a:t>
          </a:r>
          <a:endParaRPr lang="zh-CN" altLang="en-US" sz="1600" b="1" kern="1200" dirty="0">
            <a:solidFill>
              <a:srgbClr val="FF0000"/>
            </a:solidFill>
          </a:endParaRPr>
        </a:p>
      </dsp:txBody>
      <dsp:txXfrm>
        <a:off x="277236" y="173476"/>
        <a:ext cx="231154" cy="2311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389E9-3586-4F4F-8822-8004F7F2CA80}">
      <dsp:nvSpPr>
        <dsp:cNvPr id="0" name=""/>
        <dsp:cNvSpPr/>
      </dsp:nvSpPr>
      <dsp:spPr>
        <a:xfrm>
          <a:off x="142875" y="0"/>
          <a:ext cx="1714513" cy="571504"/>
        </a:xfrm>
        <a:prstGeom prst="rightArrow">
          <a:avLst>
            <a:gd name="adj1" fmla="val 70000"/>
            <a:gd name="adj2" fmla="val 50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第三代</a:t>
          </a:r>
          <a:endParaRPr lang="zh-CN" altLang="en-US" sz="2000" kern="1200" dirty="0"/>
        </a:p>
      </dsp:txBody>
      <dsp:txXfrm>
        <a:off x="571503" y="85726"/>
        <a:ext cx="1085859" cy="400052"/>
      </dsp:txXfrm>
    </dsp:sp>
    <dsp:sp modelId="{10A02340-61ED-495B-BCAF-E6E0B96606D6}">
      <dsp:nvSpPr>
        <dsp:cNvPr id="0" name=""/>
        <dsp:cNvSpPr/>
      </dsp:nvSpPr>
      <dsp:spPr>
        <a:xfrm>
          <a:off x="229363" y="125603"/>
          <a:ext cx="326900" cy="326900"/>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b="1" kern="1200" dirty="0" smtClean="0">
              <a:solidFill>
                <a:srgbClr val="FF0000"/>
              </a:solidFill>
            </a:rPr>
            <a:t>III</a:t>
          </a:r>
          <a:endParaRPr lang="zh-CN" altLang="en-US" sz="1600" b="1" kern="1200" dirty="0">
            <a:solidFill>
              <a:srgbClr val="FF0000"/>
            </a:solidFill>
          </a:endParaRPr>
        </a:p>
      </dsp:txBody>
      <dsp:txXfrm>
        <a:off x="277236" y="173476"/>
        <a:ext cx="231154" cy="23115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61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665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ACB1F306-0D4C-43F1-9123-22F43F7442E5}" type="slidenum">
              <a:rPr lang="en-US" altLang="zh-CN"/>
              <a:pPr>
                <a:defRPr/>
              </a:pPr>
              <a:t>‹#›</a:t>
            </a:fld>
            <a:endParaRPr lang="en-US" altLang="zh-CN"/>
          </a:p>
        </p:txBody>
      </p:sp>
    </p:spTree>
    <p:extLst>
      <p:ext uri="{BB962C8B-B14F-4D97-AF65-F5344CB8AC3E}">
        <p14:creationId xmlns:p14="http://schemas.microsoft.com/office/powerpoint/2010/main" val="41332805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727C15-280E-4D9E-80DC-049F694C9C6F}" type="slidenum">
              <a:rPr lang="zh-CN" altLang="en-US" smtClean="0"/>
              <a:pPr/>
              <a:t>3</a:t>
            </a:fld>
            <a:endParaRPr lang="zh-CN" altLang="en-US"/>
          </a:p>
        </p:txBody>
      </p:sp>
    </p:spTree>
    <p:extLst>
      <p:ext uri="{BB962C8B-B14F-4D97-AF65-F5344CB8AC3E}">
        <p14:creationId xmlns:p14="http://schemas.microsoft.com/office/powerpoint/2010/main" val="2479227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727C15-280E-4D9E-80DC-049F694C9C6F}" type="slidenum">
              <a:rPr lang="zh-CN" altLang="en-US" smtClean="0"/>
              <a:pPr/>
              <a:t>4</a:t>
            </a:fld>
            <a:endParaRPr lang="zh-CN" altLang="en-US"/>
          </a:p>
        </p:txBody>
      </p:sp>
    </p:spTree>
    <p:extLst>
      <p:ext uri="{BB962C8B-B14F-4D97-AF65-F5344CB8AC3E}">
        <p14:creationId xmlns:p14="http://schemas.microsoft.com/office/powerpoint/2010/main" val="2479227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727C15-280E-4D9E-80DC-049F694C9C6F}" type="slidenum">
              <a:rPr lang="zh-CN" altLang="en-US" smtClean="0"/>
              <a:pPr/>
              <a:t>6</a:t>
            </a:fld>
            <a:endParaRPr lang="zh-CN" altLang="en-US"/>
          </a:p>
        </p:txBody>
      </p:sp>
    </p:spTree>
    <p:extLst>
      <p:ext uri="{BB962C8B-B14F-4D97-AF65-F5344CB8AC3E}">
        <p14:creationId xmlns:p14="http://schemas.microsoft.com/office/powerpoint/2010/main" val="2479227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727C15-280E-4D9E-80DC-049F694C9C6F}" type="slidenum">
              <a:rPr lang="zh-CN" altLang="en-US" smtClean="0">
                <a:solidFill>
                  <a:srgbClr val="000000"/>
                </a:solidFill>
              </a:rPr>
              <a:pPr/>
              <a:t>15</a:t>
            </a:fld>
            <a:endParaRPr lang="zh-CN" altLang="en-US">
              <a:solidFill>
                <a:srgbClr val="000000"/>
              </a:solidFill>
            </a:endParaRPr>
          </a:p>
        </p:txBody>
      </p:sp>
    </p:spTree>
    <p:extLst>
      <p:ext uri="{BB962C8B-B14F-4D97-AF65-F5344CB8AC3E}">
        <p14:creationId xmlns:p14="http://schemas.microsoft.com/office/powerpoint/2010/main" val="1528546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9192B33-390E-4801-B84B-463F43995621}" type="slidenum">
              <a:rPr lang="en-US" altLang="zh-CN"/>
              <a:pPr>
                <a:defRPr/>
              </a:pPr>
              <a:t>‹#›</a:t>
            </a:fld>
            <a:endParaRPr lang="en-US" altLang="zh-CN"/>
          </a:p>
        </p:txBody>
      </p:sp>
    </p:spTree>
    <p:extLst>
      <p:ext uri="{BB962C8B-B14F-4D97-AF65-F5344CB8AC3E}">
        <p14:creationId xmlns:p14="http://schemas.microsoft.com/office/powerpoint/2010/main" val="320312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E050C6E-2CE2-455C-98E0-07204314338B}" type="slidenum">
              <a:rPr lang="en-US" altLang="zh-CN"/>
              <a:pPr>
                <a:defRPr/>
              </a:pPr>
              <a:t>‹#›</a:t>
            </a:fld>
            <a:endParaRPr lang="en-US" altLang="zh-CN"/>
          </a:p>
        </p:txBody>
      </p:sp>
    </p:spTree>
    <p:extLst>
      <p:ext uri="{BB962C8B-B14F-4D97-AF65-F5344CB8AC3E}">
        <p14:creationId xmlns:p14="http://schemas.microsoft.com/office/powerpoint/2010/main" val="2680172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F5DAA45-15B5-410F-B733-6F6358B28CA9}" type="slidenum">
              <a:rPr lang="en-US" altLang="zh-CN"/>
              <a:pPr>
                <a:defRPr/>
              </a:pPr>
              <a:t>‹#›</a:t>
            </a:fld>
            <a:endParaRPr lang="en-US" altLang="zh-CN"/>
          </a:p>
        </p:txBody>
      </p:sp>
    </p:spTree>
    <p:extLst>
      <p:ext uri="{BB962C8B-B14F-4D97-AF65-F5344CB8AC3E}">
        <p14:creationId xmlns:p14="http://schemas.microsoft.com/office/powerpoint/2010/main" val="3276342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3F0189D4-5CF9-4902-AA82-5BF32E17523B}" type="slidenum">
              <a:rPr lang="en-US" altLang="zh-CN"/>
              <a:pPr>
                <a:defRPr/>
              </a:pPr>
              <a:t>‹#›</a:t>
            </a:fld>
            <a:endParaRPr lang="en-US" altLang="zh-CN"/>
          </a:p>
        </p:txBody>
      </p:sp>
    </p:spTree>
    <p:extLst>
      <p:ext uri="{BB962C8B-B14F-4D97-AF65-F5344CB8AC3E}">
        <p14:creationId xmlns:p14="http://schemas.microsoft.com/office/powerpoint/2010/main" val="424084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BCFACBE8-F589-47ED-A5DA-D4E3315B9820}" type="slidenum">
              <a:rPr lang="en-US" altLang="zh-CN"/>
              <a:pPr>
                <a:defRPr/>
              </a:pPr>
              <a:t>‹#›</a:t>
            </a:fld>
            <a:endParaRPr lang="en-US" altLang="zh-CN"/>
          </a:p>
        </p:txBody>
      </p:sp>
    </p:spTree>
    <p:extLst>
      <p:ext uri="{BB962C8B-B14F-4D97-AF65-F5344CB8AC3E}">
        <p14:creationId xmlns:p14="http://schemas.microsoft.com/office/powerpoint/2010/main" val="1191488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A257C32-7DAA-48D9-83B2-D55542E2B3E0}" type="slidenum">
              <a:rPr lang="en-US" altLang="zh-CN"/>
              <a:pPr>
                <a:defRPr/>
              </a:pPr>
              <a:t>‹#›</a:t>
            </a:fld>
            <a:endParaRPr lang="en-US" altLang="zh-CN"/>
          </a:p>
        </p:txBody>
      </p:sp>
    </p:spTree>
    <p:extLst>
      <p:ext uri="{BB962C8B-B14F-4D97-AF65-F5344CB8AC3E}">
        <p14:creationId xmlns:p14="http://schemas.microsoft.com/office/powerpoint/2010/main" val="604718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418DA93-3E35-4D6E-9530-61618B2CDFFA}" type="slidenum">
              <a:rPr lang="en-US" altLang="zh-CN"/>
              <a:pPr>
                <a:defRPr/>
              </a:pPr>
              <a:t>‹#›</a:t>
            </a:fld>
            <a:endParaRPr lang="en-US" altLang="zh-CN"/>
          </a:p>
        </p:txBody>
      </p:sp>
    </p:spTree>
    <p:extLst>
      <p:ext uri="{BB962C8B-B14F-4D97-AF65-F5344CB8AC3E}">
        <p14:creationId xmlns:p14="http://schemas.microsoft.com/office/powerpoint/2010/main" val="1387566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41E9309-E924-4D1D-85C6-5545B75CF581}" type="slidenum">
              <a:rPr lang="en-US" altLang="zh-CN"/>
              <a:pPr>
                <a:defRPr/>
              </a:pPr>
              <a:t>‹#›</a:t>
            </a:fld>
            <a:endParaRPr lang="en-US" altLang="zh-CN"/>
          </a:p>
        </p:txBody>
      </p:sp>
    </p:spTree>
    <p:extLst>
      <p:ext uri="{BB962C8B-B14F-4D97-AF65-F5344CB8AC3E}">
        <p14:creationId xmlns:p14="http://schemas.microsoft.com/office/powerpoint/2010/main" val="4089079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849CE47-F169-445F-A96D-60798452881E}" type="slidenum">
              <a:rPr lang="en-US" altLang="zh-CN"/>
              <a:pPr>
                <a:defRPr/>
              </a:pPr>
              <a:t>‹#›</a:t>
            </a:fld>
            <a:endParaRPr lang="en-US" altLang="zh-CN"/>
          </a:p>
        </p:txBody>
      </p:sp>
    </p:spTree>
    <p:extLst>
      <p:ext uri="{BB962C8B-B14F-4D97-AF65-F5344CB8AC3E}">
        <p14:creationId xmlns:p14="http://schemas.microsoft.com/office/powerpoint/2010/main" val="563945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2B18424D-E4D4-43B6-94C4-00350A10AA69}" type="slidenum">
              <a:rPr lang="en-US" altLang="zh-CN"/>
              <a:pPr>
                <a:defRPr/>
              </a:pPr>
              <a:t>‹#›</a:t>
            </a:fld>
            <a:endParaRPr lang="en-US" altLang="zh-CN"/>
          </a:p>
        </p:txBody>
      </p:sp>
    </p:spTree>
    <p:extLst>
      <p:ext uri="{BB962C8B-B14F-4D97-AF65-F5344CB8AC3E}">
        <p14:creationId xmlns:p14="http://schemas.microsoft.com/office/powerpoint/2010/main" val="42866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C87E6321-5BF2-4BE6-B565-A50645A4E8EB}" type="slidenum">
              <a:rPr lang="en-US" altLang="zh-CN"/>
              <a:pPr>
                <a:defRPr/>
              </a:pPr>
              <a:t>‹#›</a:t>
            </a:fld>
            <a:endParaRPr lang="en-US" altLang="zh-CN"/>
          </a:p>
        </p:txBody>
      </p:sp>
    </p:spTree>
    <p:extLst>
      <p:ext uri="{BB962C8B-B14F-4D97-AF65-F5344CB8AC3E}">
        <p14:creationId xmlns:p14="http://schemas.microsoft.com/office/powerpoint/2010/main" val="2210632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12831B4-9678-43F1-ACFD-79B46561C583}" type="slidenum">
              <a:rPr lang="en-US" altLang="zh-CN"/>
              <a:pPr>
                <a:defRPr/>
              </a:pPr>
              <a:t>‹#›</a:t>
            </a:fld>
            <a:endParaRPr lang="en-US" altLang="zh-CN"/>
          </a:p>
        </p:txBody>
      </p:sp>
    </p:spTree>
    <p:extLst>
      <p:ext uri="{BB962C8B-B14F-4D97-AF65-F5344CB8AC3E}">
        <p14:creationId xmlns:p14="http://schemas.microsoft.com/office/powerpoint/2010/main" val="3789435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578C5BF-07ED-4F4B-8216-C828C2043EEF}" type="slidenum">
              <a:rPr lang="en-US" altLang="zh-CN"/>
              <a:pPr>
                <a:defRPr/>
              </a:pPr>
              <a:t>‹#›</a:t>
            </a:fld>
            <a:endParaRPr lang="en-US" altLang="zh-CN"/>
          </a:p>
        </p:txBody>
      </p:sp>
    </p:spTree>
    <p:extLst>
      <p:ext uri="{BB962C8B-B14F-4D97-AF65-F5344CB8AC3E}">
        <p14:creationId xmlns:p14="http://schemas.microsoft.com/office/powerpoint/2010/main" val="4271180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37AA74DE-5FC3-4768-A799-5D68B972DF5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Colors" Target="../diagrams/colors3.xml"/><Relationship Id="rId18" Type="http://schemas.openxmlformats.org/officeDocument/2006/relationships/diagramColors" Target="../diagrams/colors4.xml"/><Relationship Id="rId3" Type="http://schemas.openxmlformats.org/officeDocument/2006/relationships/image" Target="../media/image44.png"/><Relationship Id="rId7" Type="http://schemas.openxmlformats.org/officeDocument/2006/relationships/diagramQuickStyle" Target="../diagrams/quickStyle2.xml"/><Relationship Id="rId12" Type="http://schemas.openxmlformats.org/officeDocument/2006/relationships/diagramQuickStyle" Target="../diagrams/quickStyle3.xml"/><Relationship Id="rId17" Type="http://schemas.openxmlformats.org/officeDocument/2006/relationships/diagramQuickStyle" Target="../diagrams/quickStyle4.xml"/><Relationship Id="rId2" Type="http://schemas.openxmlformats.org/officeDocument/2006/relationships/image" Target="../media/image43.jpeg"/><Relationship Id="rId16" Type="http://schemas.openxmlformats.org/officeDocument/2006/relationships/diagramLayout" Target="../diagrams/layout4.xml"/><Relationship Id="rId1" Type="http://schemas.openxmlformats.org/officeDocument/2006/relationships/slideLayout" Target="../slideLayouts/slideLayout13.xml"/><Relationship Id="rId6" Type="http://schemas.openxmlformats.org/officeDocument/2006/relationships/diagramLayout" Target="../diagrams/layout2.xml"/><Relationship Id="rId11" Type="http://schemas.openxmlformats.org/officeDocument/2006/relationships/diagramLayout" Target="../diagrams/layout3.xml"/><Relationship Id="rId5" Type="http://schemas.openxmlformats.org/officeDocument/2006/relationships/diagramData" Target="../diagrams/data2.xml"/><Relationship Id="rId15" Type="http://schemas.openxmlformats.org/officeDocument/2006/relationships/diagramData" Target="../diagrams/data4.xml"/><Relationship Id="rId10" Type="http://schemas.openxmlformats.org/officeDocument/2006/relationships/diagramData" Target="../diagrams/data3.xml"/><Relationship Id="rId19" Type="http://schemas.microsoft.com/office/2007/relationships/diagramDrawing" Target="../diagrams/drawing4.xml"/><Relationship Id="rId4" Type="http://schemas.openxmlformats.org/officeDocument/2006/relationships/image" Target="../media/image45.png"/><Relationship Id="rId9" Type="http://schemas.microsoft.com/office/2007/relationships/diagramDrawing" Target="../diagrams/drawing2.xml"/><Relationship Id="rId14" Type="http://schemas.microsoft.com/office/2007/relationships/diagramDrawing" Target="../diagrams/drawing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6.pn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标志副本"/>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2225" y="115888"/>
            <a:ext cx="219551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ext Box 3"/>
          <p:cNvSpPr txBox="1">
            <a:spLocks noChangeArrowheads="1"/>
          </p:cNvSpPr>
          <p:nvPr/>
        </p:nvSpPr>
        <p:spPr bwMode="auto">
          <a:xfrm>
            <a:off x="4932363" y="6421438"/>
            <a:ext cx="3960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500" b="1" dirty="0">
                <a:solidFill>
                  <a:srgbClr val="993300"/>
                </a:solidFill>
                <a:latin typeface="微软雅黑" pitchFamily="34" charset="-122"/>
                <a:ea typeface="微软雅黑" pitchFamily="34" charset="-122"/>
              </a:rPr>
              <a:t>大族电机 直驱世界  </a:t>
            </a:r>
            <a:r>
              <a:rPr lang="en-US" altLang="zh-CN" sz="1600" b="1" dirty="0">
                <a:solidFill>
                  <a:srgbClr val="993300"/>
                </a:solidFill>
              </a:rPr>
              <a:t>www.hansmotor.com</a:t>
            </a:r>
            <a:endParaRPr lang="en-US" altLang="zh-CN" sz="1600" b="1" dirty="0">
              <a:solidFill>
                <a:srgbClr val="993300"/>
              </a:solidFill>
              <a:latin typeface="微软雅黑" pitchFamily="34" charset="-122"/>
              <a:ea typeface="微软雅黑" pitchFamily="34" charset="-122"/>
            </a:endParaRPr>
          </a:p>
        </p:txBody>
      </p:sp>
      <p:sp>
        <p:nvSpPr>
          <p:cNvPr id="8" name="Rectangle 2"/>
          <p:cNvSpPr>
            <a:spLocks noChangeArrowheads="1"/>
          </p:cNvSpPr>
          <p:nvPr/>
        </p:nvSpPr>
        <p:spPr bwMode="auto">
          <a:xfrm>
            <a:off x="1071538" y="2714620"/>
            <a:ext cx="72152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0" hangingPunct="0"/>
            <a:r>
              <a:rPr lang="zh-CN" altLang="en-US" sz="3200" dirty="0" smtClean="0">
                <a:latin typeface="微软雅黑" pitchFamily="34" charset="-122"/>
                <a:ea typeface="微软雅黑" pitchFamily="34" charset="-122"/>
              </a:rPr>
              <a:t>大族智能移动机器人</a:t>
            </a:r>
            <a:r>
              <a:rPr lang="en-US" altLang="zh-CN" sz="3200" dirty="0" smtClean="0">
                <a:latin typeface="微软雅黑" pitchFamily="34" charset="-122"/>
                <a:ea typeface="微软雅黑" pitchFamily="34" charset="-122"/>
              </a:rPr>
              <a:t>/AGV</a:t>
            </a:r>
            <a:r>
              <a:rPr lang="zh-CN" altLang="en-US" sz="3200" dirty="0" smtClean="0">
                <a:latin typeface="微软雅黑" pitchFamily="34" charset="-122"/>
                <a:ea typeface="微软雅黑" pitchFamily="34" charset="-122"/>
              </a:rPr>
              <a:t>系统介绍</a:t>
            </a:r>
            <a:endParaRPr lang="en-US" altLang="zh-CN" sz="3200" dirty="0">
              <a:latin typeface="微软雅黑" pitchFamily="34" charset="-122"/>
              <a:ea typeface="微软雅黑" pitchFamily="34" charset="-122"/>
            </a:endParaRPr>
          </a:p>
        </p:txBody>
      </p:sp>
      <p:sp>
        <p:nvSpPr>
          <p:cNvPr id="11" name="Rectangle 2"/>
          <p:cNvSpPr>
            <a:spLocks noChangeArrowheads="1"/>
          </p:cNvSpPr>
          <p:nvPr/>
        </p:nvSpPr>
        <p:spPr bwMode="auto">
          <a:xfrm>
            <a:off x="1214414" y="3429000"/>
            <a:ext cx="66437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0" hangingPunct="0"/>
            <a:r>
              <a:rPr lang="zh-CN" altLang="en-US" sz="2400" dirty="0" smtClean="0">
                <a:latin typeface="微软雅黑" pitchFamily="34" charset="-122"/>
                <a:ea typeface="微软雅黑" pitchFamily="34" charset="-122"/>
              </a:rPr>
              <a:t>深圳市大族电机科技</a:t>
            </a:r>
            <a:endParaRPr lang="en-US" altLang="zh-CN" sz="24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3996910840"/>
              </p:ext>
            </p:extLst>
          </p:nvPr>
        </p:nvGraphicFramePr>
        <p:xfrm>
          <a:off x="4572000" y="2928934"/>
          <a:ext cx="4286280" cy="3269668"/>
        </p:xfrm>
        <a:graphic>
          <a:graphicData uri="http://schemas.openxmlformats.org/drawingml/2006/table">
            <a:tbl>
              <a:tblPr firstRow="1" bandRow="1">
                <a:tableStyleId>{5C22544A-7EE6-4342-B048-85BDC9FD1C3A}</a:tableStyleId>
              </a:tblPr>
              <a:tblGrid>
                <a:gridCol w="1214446"/>
                <a:gridCol w="3071834"/>
              </a:tblGrid>
              <a:tr h="286666">
                <a:tc>
                  <a:txBody>
                    <a:bodyPr/>
                    <a:lstStyle/>
                    <a:p>
                      <a:pPr algn="ctr"/>
                      <a:r>
                        <a:rPr lang="zh-CN" altLang="en-US" sz="1200" b="1" dirty="0" smtClean="0">
                          <a:solidFill>
                            <a:schemeClr val="tx1"/>
                          </a:solidFill>
                        </a:rPr>
                        <a:t>外形尺寸</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smtClean="0">
                          <a:solidFill>
                            <a:schemeClr val="tx1"/>
                          </a:solidFill>
                        </a:rPr>
                        <a:t>L1150mm×W410mm×H280mm</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运载类型</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潜伏式</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导航类型</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磁带导航</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行走方式</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单向行走</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运载能力</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smtClean="0">
                          <a:solidFill>
                            <a:schemeClr val="tx1"/>
                          </a:solidFill>
                        </a:rPr>
                        <a:t>300Kg</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行进速度</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smtClean="0">
                          <a:solidFill>
                            <a:schemeClr val="tx1"/>
                          </a:solidFill>
                        </a:rPr>
                        <a:t>45m/min</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蓄电池</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baseline="0" dirty="0" smtClean="0">
                          <a:solidFill>
                            <a:schemeClr val="tx1"/>
                          </a:solidFill>
                        </a:rPr>
                        <a:t>铅酸蓄电池</a:t>
                      </a:r>
                      <a:r>
                        <a:rPr lang="en-US" altLang="zh-CN" sz="1200" b="1" baseline="0" dirty="0" smtClean="0">
                          <a:solidFill>
                            <a:schemeClr val="tx1"/>
                          </a:solidFill>
                        </a:rPr>
                        <a:t>/</a:t>
                      </a:r>
                      <a:r>
                        <a:rPr lang="zh-CN" altLang="en-US" sz="1200" b="1" baseline="0" dirty="0" smtClean="0">
                          <a:solidFill>
                            <a:schemeClr val="tx1"/>
                          </a:solidFill>
                        </a:rPr>
                        <a:t>锂电可选</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充电方式</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手动</a:t>
                      </a:r>
                      <a:r>
                        <a:rPr lang="en-US" altLang="zh-CN" sz="1200" b="1" dirty="0" smtClean="0">
                          <a:solidFill>
                            <a:schemeClr val="tx1"/>
                          </a:solidFill>
                        </a:rPr>
                        <a:t>/</a:t>
                      </a:r>
                      <a:r>
                        <a:rPr lang="zh-CN" altLang="en-US" sz="1200" b="1" dirty="0" smtClean="0">
                          <a:solidFill>
                            <a:schemeClr val="tx1"/>
                          </a:solidFill>
                        </a:rPr>
                        <a:t>自动</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rPr>
                        <a:t>转弯半径</a:t>
                      </a: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smtClean="0">
                          <a:solidFill>
                            <a:schemeClr val="tx1"/>
                          </a:solidFill>
                        </a:rPr>
                        <a:t>400mm</a:t>
                      </a:r>
                      <a:endParaRPr lang="zh-CN" altLang="en-US" sz="1200" b="1" dirty="0" smtClean="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30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rPr>
                        <a:t>重复定位精度</a:t>
                      </a: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smtClean="0">
                          <a:solidFill>
                            <a:schemeClr val="tx1"/>
                          </a:solidFill>
                        </a:rPr>
                        <a:t>≤±10mm</a:t>
                      </a:r>
                      <a:endParaRPr lang="zh-CN" altLang="en-US" sz="1200" b="1" dirty="0" smtClean="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rPr>
                        <a:t>通信方式</a:t>
                      </a: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rPr>
                        <a:t>无线局域网通信</a:t>
                      </a: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TextBox 6"/>
          <p:cNvSpPr txBox="1"/>
          <p:nvPr/>
        </p:nvSpPr>
        <p:spPr>
          <a:xfrm>
            <a:off x="357158" y="2870200"/>
            <a:ext cx="4071966" cy="3416320"/>
          </a:xfrm>
          <a:prstGeom prst="rect">
            <a:avLst/>
          </a:prstGeom>
          <a:noFill/>
        </p:spPr>
        <p:txBody>
          <a:bodyPr wrap="square" rtlCol="0">
            <a:spAutoFit/>
          </a:bodyPr>
          <a:lstStyle/>
          <a:p>
            <a:pPr>
              <a:lnSpc>
                <a:spcPct val="150000"/>
              </a:lnSpc>
            </a:pPr>
            <a:r>
              <a:rPr lang="zh-CN" altLang="en-US" sz="1600" b="1" dirty="0" smtClean="0">
                <a:latin typeface="微软雅黑" pitchFamily="34" charset="-122"/>
                <a:ea typeface="微软雅黑" pitchFamily="34" charset="-122"/>
              </a:rPr>
              <a:t>产品介绍：</a:t>
            </a:r>
            <a:endParaRPr lang="en-US" altLang="zh-CN" sz="1600" b="1" dirty="0" smtClean="0">
              <a:latin typeface="微软雅黑" pitchFamily="34" charset="-122"/>
              <a:ea typeface="微软雅黑" pitchFamily="34" charset="-122"/>
            </a:endParaRPr>
          </a:p>
          <a:p>
            <a:pPr>
              <a:lnSpc>
                <a:spcPct val="150000"/>
              </a:lnSpc>
            </a:pPr>
            <a:r>
              <a:rPr lang="zh-CN" altLang="en-US" sz="1600" dirty="0" smtClean="0">
                <a:latin typeface="微软雅黑" pitchFamily="34" charset="-122"/>
                <a:ea typeface="微软雅黑" pitchFamily="34" charset="-122"/>
              </a:rPr>
              <a:t>         单向潜伏式</a:t>
            </a:r>
            <a:r>
              <a:rPr lang="en-US" altLang="zh-CN" sz="1600" dirty="0" smtClean="0">
                <a:latin typeface="微软雅黑" pitchFamily="34" charset="-122"/>
                <a:ea typeface="微软雅黑" pitchFamily="34" charset="-122"/>
              </a:rPr>
              <a:t>AGV</a:t>
            </a:r>
            <a:r>
              <a:rPr lang="zh-CN" altLang="en-US" sz="1600" dirty="0" smtClean="0">
                <a:latin typeface="微软雅黑" pitchFamily="34" charset="-122"/>
                <a:ea typeface="微软雅黑" pitchFamily="34" charset="-122"/>
              </a:rPr>
              <a:t>，该车型结构紧凑，可自动和料车进行挂扣和脱扣，自动牵引货料框到制定位置，实施自动车体分离。多台</a:t>
            </a:r>
            <a:r>
              <a:rPr lang="en-US" altLang="zh-CN" sz="1600" dirty="0" smtClean="0">
                <a:latin typeface="微软雅黑" pitchFamily="34" charset="-122"/>
                <a:ea typeface="微软雅黑" pitchFamily="34" charset="-122"/>
              </a:rPr>
              <a:t>AGV</a:t>
            </a:r>
            <a:r>
              <a:rPr lang="zh-CN" altLang="en-US" sz="1600" dirty="0" smtClean="0">
                <a:latin typeface="微软雅黑" pitchFamily="34" charset="-122"/>
                <a:ea typeface="微软雅黑" pitchFamily="34" charset="-122"/>
              </a:rPr>
              <a:t>配合其他自动化装置可组成柔性无人化生产线，牵引重量达</a:t>
            </a:r>
            <a:r>
              <a:rPr lang="en-US" altLang="zh-CN" sz="1600" dirty="0" smtClean="0">
                <a:latin typeface="微软雅黑" pitchFamily="34" charset="-122"/>
                <a:ea typeface="微软雅黑" pitchFamily="34" charset="-122"/>
              </a:rPr>
              <a:t>300Kg</a:t>
            </a:r>
            <a:r>
              <a:rPr lang="zh-CN" altLang="en-US" sz="1600" dirty="0" smtClean="0">
                <a:latin typeface="微软雅黑" pitchFamily="34" charset="-122"/>
                <a:ea typeface="微软雅黑" pitchFamily="34" charset="-122"/>
              </a:rPr>
              <a:t>。定制化电池保证长时间不间断工作。</a:t>
            </a:r>
            <a:endParaRPr lang="en-US" altLang="zh-CN" sz="1600" dirty="0" smtClean="0">
              <a:latin typeface="微软雅黑" pitchFamily="34" charset="-122"/>
              <a:ea typeface="微软雅黑" pitchFamily="34" charset="-122"/>
            </a:endParaRPr>
          </a:p>
          <a:p>
            <a:pPr>
              <a:lnSpc>
                <a:spcPct val="150000"/>
              </a:lnSpc>
            </a:pPr>
            <a:r>
              <a:rPr lang="zh-CN" altLang="en-US" sz="1600" b="1" dirty="0" smtClean="0">
                <a:latin typeface="微软雅黑" pitchFamily="34" charset="-122"/>
                <a:ea typeface="微软雅黑" pitchFamily="34" charset="-122"/>
              </a:rPr>
              <a:t>应用范围：</a:t>
            </a:r>
            <a:r>
              <a:rPr lang="en-US" altLang="zh-CN" sz="1600" dirty="0" smtClean="0">
                <a:latin typeface="微软雅黑" pitchFamily="34" charset="-122"/>
                <a:ea typeface="微软雅黑" pitchFamily="34" charset="-122"/>
              </a:rPr>
              <a:t>3C</a:t>
            </a:r>
            <a:r>
              <a:rPr lang="zh-CN" altLang="en-US" sz="1600" dirty="0" smtClean="0">
                <a:latin typeface="微软雅黑" pitchFamily="34" charset="-122"/>
                <a:ea typeface="微软雅黑" pitchFamily="34" charset="-122"/>
              </a:rPr>
              <a:t>、家电、物流、烟草、汽车生产、食品生产等。</a:t>
            </a:r>
            <a:endParaRPr lang="zh-CN" altLang="en-US" sz="1600" dirty="0">
              <a:latin typeface="微软雅黑" pitchFamily="34" charset="-122"/>
              <a:ea typeface="微软雅黑" pitchFamily="34" charset="-122"/>
            </a:endParaRPr>
          </a:p>
        </p:txBody>
      </p:sp>
      <p:sp>
        <p:nvSpPr>
          <p:cNvPr id="8" name="TextBox 7"/>
          <p:cNvSpPr txBox="1"/>
          <p:nvPr/>
        </p:nvSpPr>
        <p:spPr>
          <a:xfrm>
            <a:off x="1" y="0"/>
            <a:ext cx="8786841" cy="523220"/>
          </a:xfrm>
          <a:prstGeom prst="rect">
            <a:avLst/>
          </a:prstGeom>
          <a:noFill/>
        </p:spPr>
        <p:txBody>
          <a:bodyPr wrap="square" rtlCol="0">
            <a:spAutoFit/>
          </a:bodyPr>
          <a:lstStyle>
            <a:defPPr>
              <a:defRPr lang="zh-CN"/>
            </a:defPPr>
            <a:lvl1pPr>
              <a:defRPr sz="2800">
                <a:latin typeface="微软雅黑" pitchFamily="34" charset="-122"/>
                <a:ea typeface="微软雅黑" pitchFamily="34" charset="-122"/>
              </a:defRPr>
            </a:lvl1pPr>
          </a:lstStyle>
          <a:p>
            <a:r>
              <a:rPr lang="en-US" altLang="zh-CN" dirty="0" smtClean="0"/>
              <a:t>1.7 </a:t>
            </a:r>
            <a:r>
              <a:rPr lang="zh-CN" altLang="en-US" dirty="0" smtClean="0"/>
              <a:t>磁导</a:t>
            </a:r>
            <a:r>
              <a:rPr lang="zh-CN" altLang="en-US" dirty="0"/>
              <a:t>航</a:t>
            </a:r>
            <a:r>
              <a:rPr lang="en-US" altLang="zh-CN" dirty="0"/>
              <a:t>—</a:t>
            </a:r>
            <a:r>
              <a:rPr lang="zh-CN" altLang="en-US" dirty="0" smtClean="0"/>
              <a:t>单向</a:t>
            </a:r>
            <a:r>
              <a:rPr lang="zh-CN" altLang="en-US" dirty="0"/>
              <a:t>潜伏式</a:t>
            </a:r>
            <a:r>
              <a:rPr lang="en-US" altLang="zh-CN" dirty="0"/>
              <a:t>AGV</a:t>
            </a:r>
            <a:endParaRPr lang="zh-CN" altLang="en-US" dirty="0"/>
          </a:p>
        </p:txBody>
      </p:sp>
      <p:pic>
        <p:nvPicPr>
          <p:cNvPr id="10" name="图片 9" descr="04.51.tif"/>
          <p:cNvPicPr>
            <a:picLocks noChangeAspect="1"/>
          </p:cNvPicPr>
          <p:nvPr/>
        </p:nvPicPr>
        <p:blipFill>
          <a:blip r:embed="rId2" cstate="print"/>
          <a:srcRect l="25781" t="26886" r="21875" b="18796"/>
          <a:stretch>
            <a:fillRect/>
          </a:stretch>
        </p:blipFill>
        <p:spPr>
          <a:xfrm>
            <a:off x="5184543" y="857232"/>
            <a:ext cx="2816481" cy="1975740"/>
          </a:xfrm>
          <a:prstGeom prst="rect">
            <a:avLst/>
          </a:prstGeom>
        </p:spPr>
      </p:pic>
      <p:pic>
        <p:nvPicPr>
          <p:cNvPr id="9" name="图片 8" descr="单3.png"/>
          <p:cNvPicPr>
            <a:picLocks noChangeAspect="1"/>
          </p:cNvPicPr>
          <p:nvPr/>
        </p:nvPicPr>
        <p:blipFill>
          <a:blip r:embed="rId3">
            <a:lum bright="10000"/>
          </a:blip>
          <a:srcRect t="2225" b="4315"/>
          <a:stretch>
            <a:fillRect/>
          </a:stretch>
        </p:blipFill>
        <p:spPr>
          <a:xfrm>
            <a:off x="857225" y="928670"/>
            <a:ext cx="2786082" cy="1843486"/>
          </a:xfrm>
          <a:prstGeom prst="rect">
            <a:avLst/>
          </a:prstGeom>
        </p:spPr>
      </p:pic>
      <p:sp>
        <p:nvSpPr>
          <p:cNvPr id="11" name="Text Box 3"/>
          <p:cNvSpPr txBox="1">
            <a:spLocks noChangeArrowheads="1"/>
          </p:cNvSpPr>
          <p:nvPr/>
        </p:nvSpPr>
        <p:spPr bwMode="auto">
          <a:xfrm>
            <a:off x="4932363" y="6421438"/>
            <a:ext cx="3960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500" b="1" dirty="0">
                <a:solidFill>
                  <a:srgbClr val="993300"/>
                </a:solidFill>
                <a:latin typeface="微软雅黑" pitchFamily="34" charset="-122"/>
                <a:ea typeface="微软雅黑" pitchFamily="34" charset="-122"/>
              </a:rPr>
              <a:t>大族电机 直驱世界  </a:t>
            </a:r>
            <a:r>
              <a:rPr lang="en-US" altLang="zh-CN" sz="1600" b="1" dirty="0">
                <a:solidFill>
                  <a:srgbClr val="993300"/>
                </a:solidFill>
              </a:rPr>
              <a:t>www.hansmotor.com</a:t>
            </a:r>
            <a:endParaRPr lang="en-US" altLang="zh-CN" sz="1600" b="1" dirty="0">
              <a:solidFill>
                <a:srgbClr val="993300"/>
              </a:solidFill>
              <a:latin typeface="微软雅黑" pitchFamily="34" charset="-122"/>
              <a:ea typeface="微软雅黑" pitchFamily="34" charset="-122"/>
            </a:endParaRPr>
          </a:p>
        </p:txBody>
      </p:sp>
    </p:spTree>
    <p:extLst>
      <p:ext uri="{BB962C8B-B14F-4D97-AF65-F5344CB8AC3E}">
        <p14:creationId xmlns:p14="http://schemas.microsoft.com/office/powerpoint/2010/main" val="13911939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8929717"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1.8 </a:t>
            </a:r>
            <a:r>
              <a:rPr lang="zh-CN" altLang="en-US" sz="2800" dirty="0" smtClean="0">
                <a:latin typeface="微软雅黑" pitchFamily="34" charset="-122"/>
                <a:ea typeface="微软雅黑" pitchFamily="34" charset="-122"/>
              </a:rPr>
              <a:t>激光导航移动机器人</a:t>
            </a:r>
            <a:endParaRPr lang="zh-CN" altLang="en-US" sz="2800" dirty="0">
              <a:latin typeface="微软雅黑" pitchFamily="34" charset="-122"/>
              <a:ea typeface="微软雅黑" pitchFamily="34" charset="-122"/>
            </a:endParaRPr>
          </a:p>
        </p:txBody>
      </p:sp>
      <p:pic>
        <p:nvPicPr>
          <p:cNvPr id="1026" name="Picture 2" descr="E:\AGV项目\华为项目方案\小车渲染图\小车.171.jpg"/>
          <p:cNvPicPr>
            <a:picLocks noChangeAspect="1" noChangeArrowheads="1"/>
          </p:cNvPicPr>
          <p:nvPr/>
        </p:nvPicPr>
        <p:blipFill>
          <a:blip r:embed="rId2"/>
          <a:srcRect l="33562" t="21473" r="32219" b="15052"/>
          <a:stretch>
            <a:fillRect/>
          </a:stretch>
        </p:blipFill>
        <p:spPr bwMode="auto">
          <a:xfrm>
            <a:off x="1285851" y="928670"/>
            <a:ext cx="2714645" cy="2639238"/>
          </a:xfrm>
          <a:prstGeom prst="rect">
            <a:avLst/>
          </a:prstGeom>
          <a:noFill/>
        </p:spPr>
      </p:pic>
      <p:pic>
        <p:nvPicPr>
          <p:cNvPr id="1027" name="Picture 3" descr="E:\AGV项目\华为项目方案\小车渲染图\小车.168.jpg"/>
          <p:cNvPicPr>
            <a:picLocks noChangeAspect="1" noChangeArrowheads="1"/>
          </p:cNvPicPr>
          <p:nvPr/>
        </p:nvPicPr>
        <p:blipFill>
          <a:blip r:embed="rId3"/>
          <a:srcRect l="33052" t="27450" r="32729" b="21603"/>
          <a:stretch>
            <a:fillRect/>
          </a:stretch>
        </p:blipFill>
        <p:spPr bwMode="auto">
          <a:xfrm>
            <a:off x="1142976" y="3857628"/>
            <a:ext cx="2928958" cy="2297283"/>
          </a:xfrm>
          <a:prstGeom prst="rect">
            <a:avLst/>
          </a:prstGeom>
          <a:noFill/>
        </p:spPr>
      </p:pic>
      <p:pic>
        <p:nvPicPr>
          <p:cNvPr id="1029" name="Picture 5" descr="E:\AGV项目\华为项目方案\小车渲染图\小车.172.jpg"/>
          <p:cNvPicPr>
            <a:picLocks noChangeAspect="1" noChangeArrowheads="1"/>
          </p:cNvPicPr>
          <p:nvPr/>
        </p:nvPicPr>
        <p:blipFill>
          <a:blip r:embed="rId4"/>
          <a:srcRect l="36927" t="28359" r="35885" b="20694"/>
          <a:stretch>
            <a:fillRect/>
          </a:stretch>
        </p:blipFill>
        <p:spPr bwMode="auto">
          <a:xfrm>
            <a:off x="5072066" y="3714752"/>
            <a:ext cx="2571768" cy="2457088"/>
          </a:xfrm>
          <a:prstGeom prst="rect">
            <a:avLst/>
          </a:prstGeom>
          <a:noFill/>
        </p:spPr>
      </p:pic>
      <p:pic>
        <p:nvPicPr>
          <p:cNvPr id="11" name="Picture 2" descr="E:\AGV项目\华为项目方案\小车渲染图\小车.180.jpg"/>
          <p:cNvPicPr>
            <a:picLocks noChangeAspect="1" noChangeArrowheads="1"/>
          </p:cNvPicPr>
          <p:nvPr/>
        </p:nvPicPr>
        <p:blipFill>
          <a:blip r:embed="rId5" cstate="print"/>
          <a:srcRect l="29844" t="2506" r="26562" b="12304"/>
          <a:stretch>
            <a:fillRect/>
          </a:stretch>
        </p:blipFill>
        <p:spPr bwMode="auto">
          <a:xfrm>
            <a:off x="5072066" y="929506"/>
            <a:ext cx="2578491" cy="2570931"/>
          </a:xfrm>
          <a:prstGeom prst="rect">
            <a:avLst/>
          </a:prstGeom>
          <a:noFill/>
        </p:spPr>
      </p:pic>
      <p:sp>
        <p:nvSpPr>
          <p:cNvPr id="7" name="Text Box 3"/>
          <p:cNvSpPr txBox="1">
            <a:spLocks noChangeArrowheads="1"/>
          </p:cNvSpPr>
          <p:nvPr/>
        </p:nvSpPr>
        <p:spPr bwMode="auto">
          <a:xfrm>
            <a:off x="4932363" y="6421438"/>
            <a:ext cx="3960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500" b="1" dirty="0">
                <a:solidFill>
                  <a:srgbClr val="993300"/>
                </a:solidFill>
                <a:latin typeface="微软雅黑" pitchFamily="34" charset="-122"/>
                <a:ea typeface="微软雅黑" pitchFamily="34" charset="-122"/>
              </a:rPr>
              <a:t>大族电机 直驱世界  </a:t>
            </a:r>
            <a:r>
              <a:rPr lang="en-US" altLang="zh-CN" sz="1600" b="1" dirty="0">
                <a:solidFill>
                  <a:srgbClr val="993300"/>
                </a:solidFill>
              </a:rPr>
              <a:t>www.hansmotor.com</a:t>
            </a:r>
            <a:endParaRPr lang="en-US" altLang="zh-CN" sz="1600" b="1" dirty="0">
              <a:solidFill>
                <a:srgbClr val="993300"/>
              </a:solidFill>
              <a:latin typeface="微软雅黑" pitchFamily="34" charset="-122"/>
              <a:ea typeface="微软雅黑" pitchFamily="34" charset="-122"/>
            </a:endParaRPr>
          </a:p>
        </p:txBody>
      </p:sp>
    </p:spTree>
    <p:extLst>
      <p:ext uri="{BB962C8B-B14F-4D97-AF65-F5344CB8AC3E}">
        <p14:creationId xmlns:p14="http://schemas.microsoft.com/office/powerpoint/2010/main" val="16209592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7"/>
          <p:cNvGrpSpPr/>
          <p:nvPr/>
        </p:nvGrpSpPr>
        <p:grpSpPr>
          <a:xfrm>
            <a:off x="142844" y="1071546"/>
            <a:ext cx="4452970" cy="5072098"/>
            <a:chOff x="214282" y="1071546"/>
            <a:chExt cx="4452970" cy="5072098"/>
          </a:xfrm>
        </p:grpSpPr>
        <p:pic>
          <p:nvPicPr>
            <p:cNvPr id="7" name="图片 6" descr="111.JPG"/>
            <p:cNvPicPr>
              <a:picLocks noChangeAspect="1"/>
            </p:cNvPicPr>
            <p:nvPr/>
          </p:nvPicPr>
          <p:blipFill>
            <a:blip r:embed="rId2" cstate="print"/>
            <a:srcRect l="33046" t="10553" r="22422" b="7038"/>
            <a:stretch>
              <a:fillRect/>
            </a:stretch>
          </p:blipFill>
          <p:spPr>
            <a:xfrm>
              <a:off x="285719" y="3786190"/>
              <a:ext cx="2357454" cy="2357454"/>
            </a:xfrm>
            <a:prstGeom prst="rect">
              <a:avLst/>
            </a:prstGeom>
          </p:spPr>
        </p:pic>
        <p:pic>
          <p:nvPicPr>
            <p:cNvPr id="10" name="图片 9" descr="124.JPG"/>
            <p:cNvPicPr>
              <a:picLocks noChangeAspect="1"/>
            </p:cNvPicPr>
            <p:nvPr/>
          </p:nvPicPr>
          <p:blipFill>
            <a:blip r:embed="rId3" cstate="print"/>
            <a:srcRect l="32032" t="11566" r="24218" b="4579"/>
            <a:stretch>
              <a:fillRect/>
            </a:stretch>
          </p:blipFill>
          <p:spPr>
            <a:xfrm>
              <a:off x="214282" y="1071546"/>
              <a:ext cx="2428891" cy="2515637"/>
            </a:xfrm>
            <a:prstGeom prst="rect">
              <a:avLst/>
            </a:prstGeom>
          </p:spPr>
        </p:pic>
        <p:cxnSp>
          <p:nvCxnSpPr>
            <p:cNvPr id="5" name="直接连接符 4"/>
            <p:cNvCxnSpPr/>
            <p:nvPr/>
          </p:nvCxnSpPr>
          <p:spPr>
            <a:xfrm>
              <a:off x="2071669" y="2000240"/>
              <a:ext cx="1000133" cy="1588"/>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214545" y="3071810"/>
              <a:ext cx="857257" cy="1588"/>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00099" y="2786058"/>
              <a:ext cx="2071703" cy="1588"/>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285983" y="4286256"/>
              <a:ext cx="785819" cy="1588"/>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857355" y="3929066"/>
              <a:ext cx="1214447" cy="1588"/>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214545" y="5214950"/>
              <a:ext cx="857257" cy="1588"/>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57355" y="2357430"/>
              <a:ext cx="1214447" cy="1"/>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00165" y="1285860"/>
              <a:ext cx="1571637" cy="1588"/>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643041" y="4643446"/>
              <a:ext cx="1428761" cy="1588"/>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3045134" y="1071546"/>
              <a:ext cx="1143008" cy="428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微软雅黑" pitchFamily="34" charset="-122"/>
                  <a:ea typeface="微软雅黑" pitchFamily="34" charset="-122"/>
                </a:rPr>
                <a:t>料盒夹具</a:t>
              </a:r>
              <a:endParaRPr lang="zh-CN" altLang="en-US" dirty="0">
                <a:solidFill>
                  <a:schemeClr val="tx1"/>
                </a:solidFill>
                <a:latin typeface="微软雅黑" pitchFamily="34" charset="-122"/>
                <a:ea typeface="微软雅黑" pitchFamily="34" charset="-122"/>
              </a:endParaRPr>
            </a:p>
          </p:txBody>
        </p:sp>
        <p:sp>
          <p:nvSpPr>
            <p:cNvPr id="39" name="矩形 38"/>
            <p:cNvSpPr/>
            <p:nvPr/>
          </p:nvSpPr>
          <p:spPr>
            <a:xfrm>
              <a:off x="3095616" y="1785926"/>
              <a:ext cx="1143008" cy="428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微软雅黑" pitchFamily="34" charset="-122"/>
                  <a:ea typeface="微软雅黑" pitchFamily="34" charset="-122"/>
                </a:rPr>
                <a:t>控制面板</a:t>
              </a:r>
              <a:endParaRPr lang="zh-CN" altLang="en-US" dirty="0">
                <a:solidFill>
                  <a:schemeClr val="tx1"/>
                </a:solidFill>
                <a:latin typeface="微软雅黑" pitchFamily="34" charset="-122"/>
                <a:ea typeface="微软雅黑" pitchFamily="34" charset="-122"/>
              </a:endParaRPr>
            </a:p>
          </p:txBody>
        </p:sp>
        <p:sp>
          <p:nvSpPr>
            <p:cNvPr id="40" name="矩形 39"/>
            <p:cNvSpPr/>
            <p:nvPr/>
          </p:nvSpPr>
          <p:spPr>
            <a:xfrm>
              <a:off x="3095616" y="2143116"/>
              <a:ext cx="1143008" cy="428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微软雅黑" pitchFamily="34" charset="-122"/>
                  <a:ea typeface="微软雅黑" pitchFamily="34" charset="-122"/>
                </a:rPr>
                <a:t>警示灯带</a:t>
              </a:r>
              <a:endParaRPr lang="zh-CN" altLang="en-US" dirty="0">
                <a:solidFill>
                  <a:schemeClr val="tx1"/>
                </a:solidFill>
                <a:latin typeface="微软雅黑" pitchFamily="34" charset="-122"/>
                <a:ea typeface="微软雅黑" pitchFamily="34" charset="-122"/>
              </a:endParaRPr>
            </a:p>
          </p:txBody>
        </p:sp>
        <p:sp>
          <p:nvSpPr>
            <p:cNvPr id="41" name="矩形 40"/>
            <p:cNvSpPr/>
            <p:nvPr/>
          </p:nvSpPr>
          <p:spPr>
            <a:xfrm>
              <a:off x="3095616" y="2571744"/>
              <a:ext cx="1143008" cy="428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微软雅黑" pitchFamily="34" charset="-122"/>
                  <a:ea typeface="微软雅黑" pitchFamily="34" charset="-122"/>
                </a:rPr>
                <a:t>电池盒</a:t>
              </a:r>
              <a:endParaRPr lang="zh-CN" altLang="en-US" dirty="0">
                <a:solidFill>
                  <a:schemeClr val="tx1"/>
                </a:solidFill>
                <a:latin typeface="微软雅黑" pitchFamily="34" charset="-122"/>
                <a:ea typeface="微软雅黑" pitchFamily="34" charset="-122"/>
              </a:endParaRPr>
            </a:p>
          </p:txBody>
        </p:sp>
        <p:sp>
          <p:nvSpPr>
            <p:cNvPr id="42" name="矩形 41"/>
            <p:cNvSpPr/>
            <p:nvPr/>
          </p:nvSpPr>
          <p:spPr>
            <a:xfrm>
              <a:off x="3095616" y="2857496"/>
              <a:ext cx="1571636" cy="428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itchFamily="34" charset="-122"/>
                  <a:ea typeface="微软雅黑" pitchFamily="34" charset="-122"/>
                </a:rPr>
                <a:t>障碍物传感器</a:t>
              </a:r>
              <a:endParaRPr lang="zh-CN" altLang="en-US" dirty="0">
                <a:solidFill>
                  <a:schemeClr val="tx1"/>
                </a:solidFill>
                <a:latin typeface="微软雅黑" pitchFamily="34" charset="-122"/>
                <a:ea typeface="微软雅黑" pitchFamily="34" charset="-122"/>
              </a:endParaRPr>
            </a:p>
          </p:txBody>
        </p:sp>
        <p:sp>
          <p:nvSpPr>
            <p:cNvPr id="43" name="矩形 42"/>
            <p:cNvSpPr/>
            <p:nvPr/>
          </p:nvSpPr>
          <p:spPr>
            <a:xfrm>
              <a:off x="3095616" y="3714752"/>
              <a:ext cx="857256" cy="428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微软雅黑" pitchFamily="34" charset="-122"/>
                  <a:ea typeface="微软雅黑" pitchFamily="34" charset="-122"/>
                </a:rPr>
                <a:t>天线</a:t>
              </a:r>
              <a:endParaRPr lang="zh-CN" altLang="en-US" dirty="0">
                <a:solidFill>
                  <a:schemeClr val="tx1"/>
                </a:solidFill>
                <a:latin typeface="微软雅黑" pitchFamily="34" charset="-122"/>
                <a:ea typeface="微软雅黑" pitchFamily="34" charset="-122"/>
              </a:endParaRPr>
            </a:p>
          </p:txBody>
        </p:sp>
        <p:sp>
          <p:nvSpPr>
            <p:cNvPr id="44" name="矩形 43"/>
            <p:cNvSpPr/>
            <p:nvPr/>
          </p:nvSpPr>
          <p:spPr>
            <a:xfrm>
              <a:off x="3095616" y="4071942"/>
              <a:ext cx="1000132" cy="428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微软雅黑" pitchFamily="34" charset="-122"/>
                  <a:ea typeface="微软雅黑" pitchFamily="34" charset="-122"/>
                </a:rPr>
                <a:t>警示灯</a:t>
              </a:r>
              <a:endParaRPr lang="zh-CN" altLang="en-US" dirty="0">
                <a:solidFill>
                  <a:schemeClr val="tx1"/>
                </a:solidFill>
                <a:latin typeface="微软雅黑" pitchFamily="34" charset="-122"/>
                <a:ea typeface="微软雅黑" pitchFamily="34" charset="-122"/>
              </a:endParaRPr>
            </a:p>
          </p:txBody>
        </p:sp>
        <p:sp>
          <p:nvSpPr>
            <p:cNvPr id="45" name="矩形 44"/>
            <p:cNvSpPr/>
            <p:nvPr/>
          </p:nvSpPr>
          <p:spPr>
            <a:xfrm>
              <a:off x="3095616" y="4429132"/>
              <a:ext cx="1143008" cy="428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微软雅黑" pitchFamily="34" charset="-122"/>
                  <a:ea typeface="微软雅黑" pitchFamily="34" charset="-122"/>
                </a:rPr>
                <a:t>动力托辊</a:t>
              </a:r>
              <a:endParaRPr lang="zh-CN" altLang="en-US" dirty="0">
                <a:solidFill>
                  <a:schemeClr val="tx1"/>
                </a:solidFill>
                <a:latin typeface="微软雅黑" pitchFamily="34" charset="-122"/>
                <a:ea typeface="微软雅黑" pitchFamily="34" charset="-122"/>
              </a:endParaRPr>
            </a:p>
          </p:txBody>
        </p:sp>
        <p:sp>
          <p:nvSpPr>
            <p:cNvPr id="46" name="矩形 45"/>
            <p:cNvSpPr/>
            <p:nvPr/>
          </p:nvSpPr>
          <p:spPr>
            <a:xfrm>
              <a:off x="3095616" y="5000636"/>
              <a:ext cx="1143008" cy="428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微软雅黑" pitchFamily="34" charset="-122"/>
                  <a:ea typeface="微软雅黑" pitchFamily="34" charset="-122"/>
                </a:rPr>
                <a:t>充电接口</a:t>
              </a:r>
              <a:endParaRPr lang="zh-CN" altLang="en-US" dirty="0">
                <a:solidFill>
                  <a:schemeClr val="tx1"/>
                </a:solidFill>
                <a:latin typeface="微软雅黑" pitchFamily="34" charset="-122"/>
                <a:ea typeface="微软雅黑" pitchFamily="34" charset="-122"/>
              </a:endParaRPr>
            </a:p>
          </p:txBody>
        </p:sp>
      </p:grpSp>
      <p:graphicFrame>
        <p:nvGraphicFramePr>
          <p:cNvPr id="47" name="表格 46"/>
          <p:cNvGraphicFramePr>
            <a:graphicFrameLocks noGrp="1"/>
          </p:cNvGraphicFramePr>
          <p:nvPr>
            <p:extLst>
              <p:ext uri="{D42A27DB-BD31-4B8C-83A1-F6EECF244321}">
                <p14:modId xmlns:p14="http://schemas.microsoft.com/office/powerpoint/2010/main" val="1609344258"/>
              </p:ext>
            </p:extLst>
          </p:nvPr>
        </p:nvGraphicFramePr>
        <p:xfrm>
          <a:off x="4572000" y="1216734"/>
          <a:ext cx="4429156" cy="4667555"/>
        </p:xfrm>
        <a:graphic>
          <a:graphicData uri="http://schemas.openxmlformats.org/drawingml/2006/table">
            <a:tbl>
              <a:tblPr firstRow="1" firstCol="1" bandRow="1">
                <a:tableStyleId>{5C22544A-7EE6-4342-B048-85BDC9FD1C3A}</a:tableStyleId>
              </a:tblPr>
              <a:tblGrid>
                <a:gridCol w="571504"/>
                <a:gridCol w="1500198"/>
                <a:gridCol w="2357454"/>
              </a:tblGrid>
              <a:tr h="310241">
                <a:tc>
                  <a:txBody>
                    <a:bodyPr/>
                    <a:lstStyle/>
                    <a:p>
                      <a:pPr algn="ctr">
                        <a:spcAft>
                          <a:spcPts val="0"/>
                        </a:spcAft>
                      </a:pPr>
                      <a:r>
                        <a:rPr lang="zh-CN" sz="1600" kern="100" dirty="0">
                          <a:effectLst/>
                        </a:rPr>
                        <a:t>序号</a:t>
                      </a:r>
                      <a:endParaRPr lang="zh-CN" sz="1600" kern="100" dirty="0">
                        <a:effectLst/>
                        <a:latin typeface="Calibri"/>
                        <a:ea typeface="宋体"/>
                        <a:cs typeface="Times New Roman"/>
                      </a:endParaRPr>
                    </a:p>
                  </a:txBody>
                  <a:tcPr marL="68580" marR="68580" marT="0" marB="0" anchor="ctr">
                    <a:solidFill>
                      <a:srgbClr val="0070C0"/>
                    </a:solidFill>
                  </a:tcPr>
                </a:tc>
                <a:tc>
                  <a:txBody>
                    <a:bodyPr/>
                    <a:lstStyle/>
                    <a:p>
                      <a:pPr algn="ctr">
                        <a:spcAft>
                          <a:spcPts val="0"/>
                        </a:spcAft>
                      </a:pPr>
                      <a:r>
                        <a:rPr lang="zh-CN" sz="1600" kern="100" dirty="0">
                          <a:effectLst/>
                        </a:rPr>
                        <a:t>项目类型</a:t>
                      </a:r>
                      <a:endParaRPr lang="zh-CN" sz="1600" kern="100" dirty="0">
                        <a:effectLst/>
                        <a:latin typeface="Calibri"/>
                        <a:ea typeface="宋体"/>
                        <a:cs typeface="Times New Roman"/>
                      </a:endParaRPr>
                    </a:p>
                  </a:txBody>
                  <a:tcPr marL="68580" marR="68580" marT="0" marB="0" anchor="ctr">
                    <a:solidFill>
                      <a:srgbClr val="0070C0"/>
                    </a:solidFill>
                  </a:tcPr>
                </a:tc>
                <a:tc>
                  <a:txBody>
                    <a:bodyPr/>
                    <a:lstStyle/>
                    <a:p>
                      <a:pPr algn="ctr">
                        <a:spcAft>
                          <a:spcPts val="0"/>
                        </a:spcAft>
                      </a:pPr>
                      <a:r>
                        <a:rPr lang="zh-CN" sz="1600" kern="100" dirty="0">
                          <a:effectLst/>
                        </a:rPr>
                        <a:t>参数要求</a:t>
                      </a:r>
                      <a:endParaRPr lang="zh-CN" sz="1600" kern="100" dirty="0">
                        <a:effectLst/>
                        <a:latin typeface="Calibri"/>
                        <a:ea typeface="宋体"/>
                        <a:cs typeface="Times New Roman"/>
                      </a:endParaRPr>
                    </a:p>
                  </a:txBody>
                  <a:tcPr marL="68580" marR="68580" marT="0" marB="0" anchor="ctr">
                    <a:solidFill>
                      <a:srgbClr val="0070C0"/>
                    </a:solidFill>
                  </a:tcPr>
                </a:tc>
              </a:tr>
              <a:tr h="352983">
                <a:tc>
                  <a:txBody>
                    <a:bodyPr/>
                    <a:lstStyle/>
                    <a:p>
                      <a:pPr algn="ctr">
                        <a:spcAft>
                          <a:spcPts val="0"/>
                        </a:spcAft>
                      </a:pPr>
                      <a:r>
                        <a:rPr lang="en-US" sz="1600" kern="100" dirty="0">
                          <a:effectLst/>
                        </a:rPr>
                        <a:t>1</a:t>
                      </a:r>
                      <a:endParaRPr lang="zh-CN" sz="1600" kern="100" dirty="0">
                        <a:effectLst/>
                        <a:latin typeface="Calibri"/>
                        <a:ea typeface="宋体"/>
                        <a:cs typeface="Times New Roman"/>
                      </a:endParaRPr>
                    </a:p>
                  </a:txBody>
                  <a:tcPr marL="68580" marR="68580" marT="0" marB="0" anchor="ctr">
                    <a:solidFill>
                      <a:srgbClr val="0070C0"/>
                    </a:solidFill>
                  </a:tcPr>
                </a:tc>
                <a:tc>
                  <a:txBody>
                    <a:bodyPr/>
                    <a:lstStyle/>
                    <a:p>
                      <a:pPr algn="ctr">
                        <a:spcAft>
                          <a:spcPts val="0"/>
                        </a:spcAft>
                      </a:pPr>
                      <a:r>
                        <a:rPr lang="zh-CN" sz="1600" kern="100" dirty="0">
                          <a:effectLst/>
                        </a:rPr>
                        <a:t>结构种类</a:t>
                      </a:r>
                      <a:endParaRPr lang="zh-CN" sz="1600" kern="100" dirty="0">
                        <a:effectLst/>
                        <a:latin typeface="Calibri"/>
                        <a:ea typeface="宋体"/>
                        <a:cs typeface="Times New Roman"/>
                      </a:endParaRPr>
                    </a:p>
                  </a:txBody>
                  <a:tcPr marL="68580" marR="68580" marT="0" marB="0" anchor="ctr"/>
                </a:tc>
                <a:tc>
                  <a:txBody>
                    <a:bodyPr/>
                    <a:lstStyle/>
                    <a:p>
                      <a:pPr algn="ctr">
                        <a:spcAft>
                          <a:spcPts val="0"/>
                        </a:spcAft>
                      </a:pPr>
                      <a:r>
                        <a:rPr lang="zh-CN" sz="1600" kern="100" dirty="0" smtClean="0">
                          <a:effectLst/>
                        </a:rPr>
                        <a:t>双向</a:t>
                      </a:r>
                      <a:r>
                        <a:rPr lang="zh-CN" altLang="en-US" sz="1600" kern="100" dirty="0" smtClean="0">
                          <a:effectLst/>
                        </a:rPr>
                        <a:t>差速</a:t>
                      </a:r>
                      <a:endParaRPr lang="zh-CN" sz="1600" kern="100" dirty="0">
                        <a:effectLst/>
                        <a:latin typeface="Calibri"/>
                        <a:ea typeface="宋体"/>
                        <a:cs typeface="Times New Roman"/>
                      </a:endParaRPr>
                    </a:p>
                  </a:txBody>
                  <a:tcPr marL="68580" marR="68580" marT="0" marB="0" anchor="ctr"/>
                </a:tc>
              </a:tr>
              <a:tr h="352983">
                <a:tc>
                  <a:txBody>
                    <a:bodyPr/>
                    <a:lstStyle/>
                    <a:p>
                      <a:pPr algn="ctr">
                        <a:spcAft>
                          <a:spcPts val="0"/>
                        </a:spcAft>
                      </a:pPr>
                      <a:r>
                        <a:rPr lang="en-US" sz="1600" kern="100" dirty="0">
                          <a:effectLst/>
                        </a:rPr>
                        <a:t>2</a:t>
                      </a:r>
                      <a:endParaRPr lang="zh-CN" sz="1600" kern="100" dirty="0">
                        <a:effectLst/>
                        <a:latin typeface="Calibri"/>
                        <a:ea typeface="宋体"/>
                        <a:cs typeface="Times New Roman"/>
                      </a:endParaRPr>
                    </a:p>
                  </a:txBody>
                  <a:tcPr marL="68580" marR="68580" marT="0" marB="0" anchor="ctr">
                    <a:solidFill>
                      <a:srgbClr val="0070C0"/>
                    </a:solidFill>
                  </a:tcPr>
                </a:tc>
                <a:tc>
                  <a:txBody>
                    <a:bodyPr/>
                    <a:lstStyle/>
                    <a:p>
                      <a:pPr algn="ctr">
                        <a:spcAft>
                          <a:spcPts val="0"/>
                        </a:spcAft>
                      </a:pPr>
                      <a:r>
                        <a:rPr lang="zh-CN" sz="1600" kern="100" dirty="0">
                          <a:effectLst/>
                        </a:rPr>
                        <a:t>导航方式</a:t>
                      </a:r>
                      <a:endParaRPr lang="zh-CN" sz="160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600" kern="100" dirty="0" smtClean="0">
                          <a:effectLst/>
                        </a:rPr>
                        <a:t>激光导航</a:t>
                      </a:r>
                      <a:endParaRPr lang="zh-CN" sz="1600" kern="100" dirty="0">
                        <a:effectLst/>
                        <a:latin typeface="Calibri"/>
                        <a:ea typeface="宋体"/>
                        <a:cs typeface="Times New Roman"/>
                      </a:endParaRPr>
                    </a:p>
                  </a:txBody>
                  <a:tcPr marL="68580" marR="68580" marT="0" marB="0" anchor="ctr"/>
                </a:tc>
              </a:tr>
              <a:tr h="352983">
                <a:tc>
                  <a:txBody>
                    <a:bodyPr/>
                    <a:lstStyle/>
                    <a:p>
                      <a:pPr algn="ctr">
                        <a:spcAft>
                          <a:spcPts val="0"/>
                        </a:spcAft>
                      </a:pPr>
                      <a:r>
                        <a:rPr lang="en-US" sz="1600" kern="100" dirty="0">
                          <a:effectLst/>
                        </a:rPr>
                        <a:t>3</a:t>
                      </a:r>
                      <a:endParaRPr lang="zh-CN" sz="1600" kern="100" dirty="0">
                        <a:effectLst/>
                        <a:latin typeface="Calibri"/>
                        <a:ea typeface="宋体"/>
                        <a:cs typeface="Times New Roman"/>
                      </a:endParaRPr>
                    </a:p>
                  </a:txBody>
                  <a:tcPr marL="68580" marR="68580" marT="0" marB="0" anchor="ctr">
                    <a:solidFill>
                      <a:srgbClr val="0070C0"/>
                    </a:solidFill>
                  </a:tcPr>
                </a:tc>
                <a:tc>
                  <a:txBody>
                    <a:bodyPr/>
                    <a:lstStyle/>
                    <a:p>
                      <a:pPr algn="ctr">
                        <a:spcAft>
                          <a:spcPts val="0"/>
                        </a:spcAft>
                      </a:pPr>
                      <a:r>
                        <a:rPr lang="zh-CN" altLang="en-US" sz="1600" kern="100" dirty="0" smtClean="0">
                          <a:effectLst/>
                        </a:rPr>
                        <a:t>外形尺寸</a:t>
                      </a:r>
                      <a:endParaRPr lang="zh-CN" sz="1600" kern="100" dirty="0">
                        <a:effectLst/>
                        <a:latin typeface="Calibri"/>
                        <a:ea typeface="宋体"/>
                        <a:cs typeface="Times New Roman"/>
                      </a:endParaRPr>
                    </a:p>
                  </a:txBody>
                  <a:tcPr marL="68580" marR="68580" marT="0" marB="0" anchor="ctr"/>
                </a:tc>
                <a:tc>
                  <a:txBody>
                    <a:bodyPr/>
                    <a:lstStyle/>
                    <a:p>
                      <a:pPr algn="ctr">
                        <a:spcAft>
                          <a:spcPts val="0"/>
                        </a:spcAft>
                      </a:pPr>
                      <a:r>
                        <a:rPr lang="en-US" altLang="zh-CN" sz="1600" kern="100" dirty="0" smtClean="0">
                          <a:effectLst/>
                        </a:rPr>
                        <a:t>900mm×660×700</a:t>
                      </a:r>
                      <a:r>
                        <a:rPr lang="en-US" sz="1600" kern="100" dirty="0" smtClean="0">
                          <a:effectLst/>
                        </a:rPr>
                        <a:t>mm</a:t>
                      </a:r>
                      <a:endParaRPr lang="zh-CN" sz="1600" kern="100" dirty="0">
                        <a:effectLst/>
                        <a:latin typeface="Calibri"/>
                        <a:ea typeface="宋体"/>
                        <a:cs typeface="Times New Roman"/>
                      </a:endParaRPr>
                    </a:p>
                  </a:txBody>
                  <a:tcPr marL="68580" marR="68580" marT="0" marB="0" anchor="ctr"/>
                </a:tc>
              </a:tr>
              <a:tr h="511150">
                <a:tc>
                  <a:txBody>
                    <a:bodyPr/>
                    <a:lstStyle/>
                    <a:p>
                      <a:pPr algn="ctr">
                        <a:spcAft>
                          <a:spcPts val="0"/>
                        </a:spcAft>
                      </a:pPr>
                      <a:r>
                        <a:rPr lang="en-US" sz="1600" kern="100" dirty="0">
                          <a:effectLst/>
                        </a:rPr>
                        <a:t>4</a:t>
                      </a:r>
                      <a:endParaRPr lang="zh-CN" sz="1600" kern="100" dirty="0">
                        <a:effectLst/>
                        <a:latin typeface="Calibri"/>
                        <a:ea typeface="宋体"/>
                        <a:cs typeface="Times New Roman"/>
                      </a:endParaRPr>
                    </a:p>
                  </a:txBody>
                  <a:tcPr marL="68580" marR="68580" marT="0" marB="0" anchor="ctr">
                    <a:solidFill>
                      <a:srgbClr val="0070C0"/>
                    </a:solidFill>
                  </a:tcPr>
                </a:tc>
                <a:tc>
                  <a:txBody>
                    <a:bodyPr/>
                    <a:lstStyle/>
                    <a:p>
                      <a:pPr algn="ctr">
                        <a:spcAft>
                          <a:spcPts val="0"/>
                        </a:spcAft>
                      </a:pPr>
                      <a:r>
                        <a:rPr lang="zh-CN" sz="1600" kern="100" dirty="0">
                          <a:effectLst/>
                        </a:rPr>
                        <a:t>运行路线方式</a:t>
                      </a:r>
                      <a:endParaRPr lang="zh-CN" sz="1600" kern="100" dirty="0">
                        <a:effectLst/>
                        <a:latin typeface="Calibri"/>
                        <a:ea typeface="宋体"/>
                        <a:cs typeface="Times New Roman"/>
                      </a:endParaRPr>
                    </a:p>
                  </a:txBody>
                  <a:tcPr marL="68580" marR="68580" marT="0" marB="0" anchor="ctr"/>
                </a:tc>
                <a:tc>
                  <a:txBody>
                    <a:bodyPr/>
                    <a:lstStyle/>
                    <a:p>
                      <a:pPr algn="ctr">
                        <a:spcAft>
                          <a:spcPts val="0"/>
                        </a:spcAft>
                      </a:pPr>
                      <a:r>
                        <a:rPr lang="zh-CN" sz="1600" kern="100" dirty="0" smtClean="0">
                          <a:effectLst/>
                        </a:rPr>
                        <a:t>点对点</a:t>
                      </a:r>
                      <a:r>
                        <a:rPr lang="zh-CN" altLang="en-US" sz="1600" kern="100" dirty="0" smtClean="0">
                          <a:effectLst/>
                        </a:rPr>
                        <a:t>、环形线路</a:t>
                      </a:r>
                      <a:endParaRPr lang="zh-CN" sz="1600" kern="100" dirty="0">
                        <a:effectLst/>
                        <a:latin typeface="Calibri"/>
                        <a:ea typeface="宋体"/>
                        <a:cs typeface="Times New Roman"/>
                      </a:endParaRPr>
                    </a:p>
                  </a:txBody>
                  <a:tcPr marL="68580" marR="68580" marT="0" marB="0" anchor="ctr"/>
                </a:tc>
              </a:tr>
              <a:tr h="352983">
                <a:tc>
                  <a:txBody>
                    <a:bodyPr/>
                    <a:lstStyle/>
                    <a:p>
                      <a:pPr algn="ctr">
                        <a:spcAft>
                          <a:spcPts val="0"/>
                        </a:spcAft>
                      </a:pPr>
                      <a:r>
                        <a:rPr lang="en-US" sz="1600" kern="100" dirty="0">
                          <a:effectLst/>
                        </a:rPr>
                        <a:t>5</a:t>
                      </a:r>
                      <a:endParaRPr lang="zh-CN" sz="1600" kern="100" dirty="0">
                        <a:effectLst/>
                        <a:latin typeface="Calibri"/>
                        <a:ea typeface="宋体"/>
                        <a:cs typeface="Times New Roman"/>
                      </a:endParaRPr>
                    </a:p>
                  </a:txBody>
                  <a:tcPr marL="68580" marR="68580" marT="0" marB="0" anchor="ctr">
                    <a:solidFill>
                      <a:srgbClr val="0070C0"/>
                    </a:solidFill>
                  </a:tcPr>
                </a:tc>
                <a:tc>
                  <a:txBody>
                    <a:bodyPr/>
                    <a:lstStyle/>
                    <a:p>
                      <a:pPr algn="ctr">
                        <a:spcAft>
                          <a:spcPts val="0"/>
                        </a:spcAft>
                      </a:pPr>
                      <a:r>
                        <a:rPr lang="zh-CN" sz="1600" kern="100" dirty="0">
                          <a:effectLst/>
                        </a:rPr>
                        <a:t>通讯功能</a:t>
                      </a:r>
                      <a:endParaRPr lang="zh-CN" sz="1600" kern="100" dirty="0">
                        <a:effectLst/>
                        <a:latin typeface="Calibri"/>
                        <a:ea typeface="宋体"/>
                        <a:cs typeface="Times New Roman"/>
                      </a:endParaRPr>
                    </a:p>
                  </a:txBody>
                  <a:tcPr marL="68580" marR="68580" marT="0" marB="0" anchor="ctr"/>
                </a:tc>
                <a:tc>
                  <a:txBody>
                    <a:bodyPr/>
                    <a:lstStyle/>
                    <a:p>
                      <a:pPr algn="ctr">
                        <a:spcAft>
                          <a:spcPts val="0"/>
                        </a:spcAft>
                      </a:pPr>
                      <a:r>
                        <a:rPr lang="en-US" altLang="zh-CN" sz="1600" kern="100" dirty="0" smtClean="0">
                          <a:effectLst/>
                        </a:rPr>
                        <a:t>WIFI</a:t>
                      </a:r>
                      <a:r>
                        <a:rPr lang="zh-CN" sz="1600" kern="100" dirty="0" smtClean="0">
                          <a:effectLst/>
                        </a:rPr>
                        <a:t>无线</a:t>
                      </a:r>
                      <a:r>
                        <a:rPr lang="zh-CN" sz="1600" kern="100" dirty="0">
                          <a:effectLst/>
                        </a:rPr>
                        <a:t>通讯</a:t>
                      </a:r>
                      <a:endParaRPr lang="zh-CN" sz="1600" kern="100" dirty="0">
                        <a:effectLst/>
                        <a:latin typeface="Calibri"/>
                        <a:ea typeface="宋体"/>
                        <a:cs typeface="Times New Roman"/>
                      </a:endParaRPr>
                    </a:p>
                  </a:txBody>
                  <a:tcPr marL="68580" marR="68580" marT="0" marB="0" anchor="ctr"/>
                </a:tc>
              </a:tr>
              <a:tr h="352983">
                <a:tc>
                  <a:txBody>
                    <a:bodyPr/>
                    <a:lstStyle/>
                    <a:p>
                      <a:pPr algn="ctr">
                        <a:spcAft>
                          <a:spcPts val="0"/>
                        </a:spcAft>
                      </a:pPr>
                      <a:r>
                        <a:rPr lang="en-US" sz="1600" kern="100" dirty="0">
                          <a:effectLst/>
                        </a:rPr>
                        <a:t>6</a:t>
                      </a:r>
                      <a:endParaRPr lang="zh-CN" sz="1600" kern="100" dirty="0">
                        <a:effectLst/>
                        <a:latin typeface="Calibri"/>
                        <a:ea typeface="宋体"/>
                        <a:cs typeface="Times New Roman"/>
                      </a:endParaRPr>
                    </a:p>
                  </a:txBody>
                  <a:tcPr marL="68580" marR="68580" marT="0" marB="0" anchor="ctr">
                    <a:solidFill>
                      <a:srgbClr val="0070C0"/>
                    </a:solidFill>
                  </a:tcPr>
                </a:tc>
                <a:tc>
                  <a:txBody>
                    <a:bodyPr/>
                    <a:lstStyle/>
                    <a:p>
                      <a:pPr algn="ctr">
                        <a:spcAft>
                          <a:spcPts val="0"/>
                        </a:spcAft>
                      </a:pPr>
                      <a:r>
                        <a:rPr lang="zh-CN" sz="1600" kern="100" dirty="0">
                          <a:effectLst/>
                        </a:rPr>
                        <a:t>驱动电源</a:t>
                      </a:r>
                      <a:endParaRPr lang="zh-CN" sz="1600" kern="100" dirty="0">
                        <a:effectLst/>
                        <a:latin typeface="Calibri"/>
                        <a:ea typeface="宋体"/>
                        <a:cs typeface="Times New Roman"/>
                      </a:endParaRPr>
                    </a:p>
                  </a:txBody>
                  <a:tcPr marL="68580" marR="68580" marT="0" marB="0" anchor="ctr"/>
                </a:tc>
                <a:tc>
                  <a:txBody>
                    <a:bodyPr/>
                    <a:lstStyle/>
                    <a:p>
                      <a:pPr algn="ctr">
                        <a:spcAft>
                          <a:spcPts val="0"/>
                        </a:spcAft>
                      </a:pPr>
                      <a:r>
                        <a:rPr lang="en-US" sz="1600" kern="100" dirty="0" smtClean="0">
                          <a:effectLst/>
                        </a:rPr>
                        <a:t>24V</a:t>
                      </a:r>
                      <a:endParaRPr lang="zh-CN" sz="1600" kern="100" dirty="0">
                        <a:effectLst/>
                        <a:latin typeface="Calibri"/>
                        <a:ea typeface="宋体"/>
                        <a:cs typeface="Times New Roman"/>
                      </a:endParaRPr>
                    </a:p>
                  </a:txBody>
                  <a:tcPr marL="68580" marR="68580" marT="0" marB="0" anchor="ctr"/>
                </a:tc>
              </a:tr>
              <a:tr h="352983">
                <a:tc>
                  <a:txBody>
                    <a:bodyPr/>
                    <a:lstStyle/>
                    <a:p>
                      <a:pPr algn="ctr">
                        <a:spcAft>
                          <a:spcPts val="0"/>
                        </a:spcAft>
                      </a:pPr>
                      <a:r>
                        <a:rPr lang="en-US" sz="1600" kern="100" dirty="0" smtClean="0">
                          <a:effectLst/>
                        </a:rPr>
                        <a:t>7</a:t>
                      </a:r>
                      <a:endParaRPr lang="zh-CN" sz="1600" kern="100" dirty="0">
                        <a:effectLst/>
                        <a:latin typeface="Calibri"/>
                        <a:ea typeface="宋体"/>
                        <a:cs typeface="Times New Roman"/>
                      </a:endParaRPr>
                    </a:p>
                  </a:txBody>
                  <a:tcPr marL="68580" marR="68580" marT="0" marB="0" anchor="ctr">
                    <a:solidFill>
                      <a:srgbClr val="0070C0"/>
                    </a:solidFill>
                  </a:tcPr>
                </a:tc>
                <a:tc>
                  <a:txBody>
                    <a:bodyPr/>
                    <a:lstStyle/>
                    <a:p>
                      <a:pPr algn="ctr">
                        <a:spcAft>
                          <a:spcPts val="0"/>
                        </a:spcAft>
                      </a:pPr>
                      <a:r>
                        <a:rPr lang="zh-CN" sz="1600" kern="100">
                          <a:effectLst/>
                        </a:rPr>
                        <a:t>承载能力</a:t>
                      </a:r>
                      <a:endParaRPr lang="zh-CN" sz="1600" kern="100">
                        <a:effectLst/>
                        <a:latin typeface="Calibri"/>
                        <a:ea typeface="宋体"/>
                        <a:cs typeface="Times New Roman"/>
                      </a:endParaRPr>
                    </a:p>
                  </a:txBody>
                  <a:tcPr marL="68580" marR="68580" marT="0" marB="0" anchor="ctr"/>
                </a:tc>
                <a:tc>
                  <a:txBody>
                    <a:bodyPr/>
                    <a:lstStyle/>
                    <a:p>
                      <a:pPr algn="ctr">
                        <a:spcAft>
                          <a:spcPts val="0"/>
                        </a:spcAft>
                      </a:pPr>
                      <a:r>
                        <a:rPr lang="en-US" sz="1600" kern="100" dirty="0" smtClean="0">
                          <a:effectLst/>
                        </a:rPr>
                        <a:t>60KG~80KG</a:t>
                      </a:r>
                      <a:endParaRPr lang="zh-CN" sz="1600" kern="100" dirty="0">
                        <a:effectLst/>
                        <a:latin typeface="Calibri"/>
                        <a:ea typeface="宋体"/>
                        <a:cs typeface="Times New Roman"/>
                      </a:endParaRPr>
                    </a:p>
                  </a:txBody>
                  <a:tcPr marL="68580" marR="68580" marT="0" marB="0" anchor="ctr"/>
                </a:tc>
              </a:tr>
              <a:tr h="511150">
                <a:tc>
                  <a:txBody>
                    <a:bodyPr/>
                    <a:lstStyle/>
                    <a:p>
                      <a:pPr algn="ctr">
                        <a:spcAft>
                          <a:spcPts val="0"/>
                        </a:spcAft>
                      </a:pPr>
                      <a:r>
                        <a:rPr lang="en-US" sz="1600" kern="100" dirty="0" smtClean="0">
                          <a:effectLst/>
                        </a:rPr>
                        <a:t>8</a:t>
                      </a:r>
                      <a:endParaRPr lang="zh-CN" sz="1600" kern="100" dirty="0">
                        <a:effectLst/>
                        <a:latin typeface="Calibri"/>
                        <a:ea typeface="宋体"/>
                        <a:cs typeface="Times New Roman"/>
                      </a:endParaRPr>
                    </a:p>
                  </a:txBody>
                  <a:tcPr marL="68580" marR="68580" marT="0" marB="0" anchor="ctr">
                    <a:solidFill>
                      <a:srgbClr val="0070C0"/>
                    </a:solidFill>
                  </a:tcPr>
                </a:tc>
                <a:tc>
                  <a:txBody>
                    <a:bodyPr/>
                    <a:lstStyle/>
                    <a:p>
                      <a:pPr algn="ctr">
                        <a:spcAft>
                          <a:spcPts val="0"/>
                        </a:spcAft>
                      </a:pPr>
                      <a:r>
                        <a:rPr lang="zh-CN" sz="1600" kern="100" dirty="0" smtClean="0">
                          <a:effectLst/>
                        </a:rPr>
                        <a:t>导航</a:t>
                      </a:r>
                      <a:r>
                        <a:rPr lang="zh-CN" altLang="en-US" sz="1600" kern="100" dirty="0" smtClean="0">
                          <a:effectLst/>
                        </a:rPr>
                        <a:t>定位</a:t>
                      </a:r>
                      <a:r>
                        <a:rPr lang="zh-CN" sz="1600" kern="100" dirty="0" smtClean="0">
                          <a:effectLst/>
                        </a:rPr>
                        <a:t>精度</a:t>
                      </a:r>
                      <a:endParaRPr lang="zh-CN" sz="1600" kern="100" dirty="0">
                        <a:effectLst/>
                        <a:latin typeface="Calibri"/>
                        <a:ea typeface="宋体"/>
                        <a:cs typeface="Times New Roman"/>
                      </a:endParaRPr>
                    </a:p>
                  </a:txBody>
                  <a:tcPr marL="68580" marR="68580" marT="0" marB="0" anchor="ctr"/>
                </a:tc>
                <a:tc>
                  <a:txBody>
                    <a:bodyPr/>
                    <a:lstStyle/>
                    <a:p>
                      <a:pPr algn="ctr">
                        <a:spcAft>
                          <a:spcPts val="0"/>
                        </a:spcAft>
                      </a:pPr>
                      <a:r>
                        <a:rPr lang="zh-CN" sz="1600" kern="100" dirty="0">
                          <a:effectLst/>
                        </a:rPr>
                        <a:t>±</a:t>
                      </a:r>
                      <a:r>
                        <a:rPr lang="en-US" sz="1600" kern="100" dirty="0">
                          <a:effectLst/>
                        </a:rPr>
                        <a:t>10mm</a:t>
                      </a:r>
                      <a:endParaRPr lang="zh-CN" sz="1600" kern="100" dirty="0">
                        <a:effectLst/>
                        <a:latin typeface="Calibri"/>
                        <a:ea typeface="宋体"/>
                        <a:cs typeface="Times New Roman"/>
                      </a:endParaRPr>
                    </a:p>
                  </a:txBody>
                  <a:tcPr marL="68580" marR="68580" marT="0" marB="0" anchor="ctr"/>
                </a:tc>
              </a:tr>
              <a:tr h="352983">
                <a:tc>
                  <a:txBody>
                    <a:bodyPr/>
                    <a:lstStyle/>
                    <a:p>
                      <a:pPr algn="ctr">
                        <a:spcAft>
                          <a:spcPts val="0"/>
                        </a:spcAft>
                      </a:pPr>
                      <a:r>
                        <a:rPr lang="en-US" sz="1600" kern="100" dirty="0" smtClean="0">
                          <a:effectLst/>
                        </a:rPr>
                        <a:t>9</a:t>
                      </a:r>
                      <a:endParaRPr lang="zh-CN" sz="1600" kern="100" dirty="0">
                        <a:effectLst/>
                        <a:latin typeface="Calibri"/>
                        <a:ea typeface="宋体"/>
                        <a:cs typeface="Times New Roman"/>
                      </a:endParaRPr>
                    </a:p>
                  </a:txBody>
                  <a:tcPr marL="68580" marR="68580" marT="0" marB="0" anchor="ctr">
                    <a:solidFill>
                      <a:srgbClr val="0070C0"/>
                    </a:solidFill>
                  </a:tcPr>
                </a:tc>
                <a:tc>
                  <a:txBody>
                    <a:bodyPr/>
                    <a:lstStyle/>
                    <a:p>
                      <a:pPr algn="ctr">
                        <a:spcAft>
                          <a:spcPts val="0"/>
                        </a:spcAft>
                      </a:pPr>
                      <a:r>
                        <a:rPr lang="zh-CN" sz="1600" kern="100" dirty="0">
                          <a:effectLst/>
                        </a:rPr>
                        <a:t>充电方式</a:t>
                      </a:r>
                      <a:endParaRPr lang="zh-CN" sz="1600" kern="100" dirty="0">
                        <a:effectLst/>
                        <a:latin typeface="Calibri"/>
                        <a:ea typeface="宋体"/>
                        <a:cs typeface="Times New Roman"/>
                      </a:endParaRPr>
                    </a:p>
                  </a:txBody>
                  <a:tcPr marL="68580" marR="68580" marT="0" marB="0" anchor="ctr"/>
                </a:tc>
                <a:tc>
                  <a:txBody>
                    <a:bodyPr/>
                    <a:lstStyle/>
                    <a:p>
                      <a:pPr algn="ctr">
                        <a:spcAft>
                          <a:spcPts val="0"/>
                        </a:spcAft>
                      </a:pPr>
                      <a:r>
                        <a:rPr lang="zh-CN" sz="1600" kern="100" dirty="0" smtClean="0">
                          <a:effectLst/>
                        </a:rPr>
                        <a:t>手动</a:t>
                      </a:r>
                      <a:r>
                        <a:rPr lang="en-US" altLang="zh-CN" sz="1600" kern="100" dirty="0" smtClean="0">
                          <a:effectLst/>
                        </a:rPr>
                        <a:t>/</a:t>
                      </a:r>
                      <a:r>
                        <a:rPr lang="zh-CN" altLang="en-US" sz="1600" kern="100" dirty="0" smtClean="0">
                          <a:effectLst/>
                        </a:rPr>
                        <a:t>更换电池</a:t>
                      </a:r>
                      <a:endParaRPr lang="zh-CN" sz="1600" kern="100" dirty="0">
                        <a:effectLst/>
                        <a:latin typeface="Calibri"/>
                        <a:ea typeface="宋体"/>
                        <a:cs typeface="Times New Roman"/>
                      </a:endParaRPr>
                    </a:p>
                  </a:txBody>
                  <a:tcPr marL="68580" marR="68580" marT="0" marB="0" anchor="ctr"/>
                </a:tc>
              </a:tr>
              <a:tr h="511150">
                <a:tc>
                  <a:txBody>
                    <a:bodyPr/>
                    <a:lstStyle/>
                    <a:p>
                      <a:pPr algn="ctr">
                        <a:spcAft>
                          <a:spcPts val="0"/>
                        </a:spcAft>
                      </a:pPr>
                      <a:r>
                        <a:rPr lang="en-US" sz="1600" kern="100" dirty="0" smtClean="0">
                          <a:effectLst/>
                        </a:rPr>
                        <a:t>10</a:t>
                      </a:r>
                      <a:endParaRPr lang="zh-CN" sz="1600" kern="100" dirty="0">
                        <a:effectLst/>
                        <a:latin typeface="Calibri"/>
                        <a:ea typeface="宋体"/>
                        <a:cs typeface="Times New Roman"/>
                      </a:endParaRPr>
                    </a:p>
                  </a:txBody>
                  <a:tcPr marL="68580" marR="68580" marT="0" marB="0" anchor="ctr">
                    <a:solidFill>
                      <a:srgbClr val="0070C0"/>
                    </a:solidFill>
                  </a:tcPr>
                </a:tc>
                <a:tc>
                  <a:txBody>
                    <a:bodyPr/>
                    <a:lstStyle/>
                    <a:p>
                      <a:pPr algn="ctr">
                        <a:spcAft>
                          <a:spcPts val="0"/>
                        </a:spcAft>
                      </a:pPr>
                      <a:r>
                        <a:rPr lang="zh-CN" sz="1600" kern="100">
                          <a:effectLst/>
                        </a:rPr>
                        <a:t>安全防撞防护</a:t>
                      </a:r>
                      <a:endParaRPr lang="zh-CN" sz="1600" kern="100">
                        <a:effectLst/>
                        <a:latin typeface="Calibri"/>
                        <a:ea typeface="宋体"/>
                        <a:cs typeface="Times New Roman"/>
                      </a:endParaRPr>
                    </a:p>
                  </a:txBody>
                  <a:tcPr marL="68580" marR="68580" marT="0" marB="0" anchor="ctr"/>
                </a:tc>
                <a:tc>
                  <a:txBody>
                    <a:bodyPr/>
                    <a:lstStyle/>
                    <a:p>
                      <a:pPr algn="ctr">
                        <a:spcAft>
                          <a:spcPts val="0"/>
                        </a:spcAft>
                      </a:pPr>
                      <a:r>
                        <a:rPr lang="zh-CN" altLang="en-US" sz="1600" kern="100" dirty="0" smtClean="0">
                          <a:effectLst/>
                        </a:rPr>
                        <a:t>激光障碍物传感器</a:t>
                      </a:r>
                      <a:endParaRPr lang="zh-CN" sz="1600" kern="100" dirty="0">
                        <a:effectLst/>
                        <a:latin typeface="Calibri"/>
                        <a:ea typeface="宋体"/>
                        <a:cs typeface="Times New Roman"/>
                      </a:endParaRPr>
                    </a:p>
                  </a:txBody>
                  <a:tcPr marL="68580" marR="68580" marT="0" marB="0" anchor="ctr"/>
                </a:tc>
              </a:tr>
              <a:tr h="352983">
                <a:tc>
                  <a:txBody>
                    <a:bodyPr/>
                    <a:lstStyle/>
                    <a:p>
                      <a:pPr algn="ctr">
                        <a:spcAft>
                          <a:spcPts val="0"/>
                        </a:spcAft>
                      </a:pPr>
                      <a:r>
                        <a:rPr lang="en-US" sz="1600" kern="100" dirty="0" smtClean="0">
                          <a:effectLst/>
                        </a:rPr>
                        <a:t>11</a:t>
                      </a:r>
                      <a:endParaRPr lang="zh-CN" sz="1600" kern="100" dirty="0">
                        <a:effectLst/>
                        <a:latin typeface="Calibri"/>
                        <a:ea typeface="宋体"/>
                        <a:cs typeface="Times New Roman"/>
                      </a:endParaRPr>
                    </a:p>
                  </a:txBody>
                  <a:tcPr marL="68580" marR="68580" marT="0" marB="0" anchor="ctr">
                    <a:solidFill>
                      <a:srgbClr val="0070C0"/>
                    </a:solidFill>
                  </a:tcPr>
                </a:tc>
                <a:tc>
                  <a:txBody>
                    <a:bodyPr/>
                    <a:lstStyle/>
                    <a:p>
                      <a:pPr algn="ctr">
                        <a:spcAft>
                          <a:spcPts val="0"/>
                        </a:spcAft>
                      </a:pPr>
                      <a:r>
                        <a:rPr lang="zh-CN" sz="1600" kern="100" dirty="0">
                          <a:effectLst/>
                        </a:rPr>
                        <a:t>行进速度</a:t>
                      </a:r>
                      <a:endParaRPr lang="zh-CN" sz="1600" kern="100" dirty="0">
                        <a:effectLst/>
                        <a:latin typeface="Calibri"/>
                        <a:ea typeface="宋体"/>
                        <a:cs typeface="Times New Roman"/>
                      </a:endParaRPr>
                    </a:p>
                  </a:txBody>
                  <a:tcPr marL="68580" marR="68580" marT="0" marB="0" anchor="ctr"/>
                </a:tc>
                <a:tc>
                  <a:txBody>
                    <a:bodyPr/>
                    <a:lstStyle/>
                    <a:p>
                      <a:pPr algn="ctr">
                        <a:spcAft>
                          <a:spcPts val="0"/>
                        </a:spcAft>
                      </a:pPr>
                      <a:r>
                        <a:rPr lang="en-US" sz="1600" kern="100" dirty="0">
                          <a:effectLst/>
                        </a:rPr>
                        <a:t>0~45m/min</a:t>
                      </a:r>
                      <a:endParaRPr lang="zh-CN" sz="1600" kern="100" dirty="0">
                        <a:effectLst/>
                        <a:latin typeface="Calibri"/>
                        <a:ea typeface="宋体"/>
                        <a:cs typeface="Times New Roman"/>
                      </a:endParaRPr>
                    </a:p>
                  </a:txBody>
                  <a:tcPr marL="68580" marR="68580" marT="0" marB="0" anchor="ctr"/>
                </a:tc>
              </a:tr>
            </a:tbl>
          </a:graphicData>
        </a:graphic>
      </p:graphicFrame>
      <p:sp>
        <p:nvSpPr>
          <p:cNvPr id="49" name="内容占位符 1"/>
          <p:cNvSpPr>
            <a:spLocks noGrp="1"/>
          </p:cNvSpPr>
          <p:nvPr>
            <p:ph/>
          </p:nvPr>
        </p:nvSpPr>
        <p:spPr>
          <a:xfrm>
            <a:off x="0" y="0"/>
            <a:ext cx="7499176" cy="597724"/>
          </a:xfrm>
          <a:noFill/>
          <a:ln>
            <a:noFill/>
          </a:ln>
        </p:spPr>
        <p:txBody>
          <a:bodyPr vert="horz" wrap="square" lIns="91440" tIns="45720" rIns="91440" bIns="45720" numCol="1" anchor="t" anchorCtr="0" compatLnSpc="1">
            <a:prstTxWarp prst="textNoShape">
              <a:avLst/>
            </a:prstTxWarp>
          </a:bodyPr>
          <a:lstStyle/>
          <a:p>
            <a:pPr>
              <a:buNone/>
            </a:pPr>
            <a:r>
              <a:rPr lang="en-US" altLang="zh-CN" sz="2800" kern="1200" dirty="0" smtClean="0">
                <a:latin typeface="微软雅黑" pitchFamily="34" charset="-122"/>
                <a:ea typeface="微软雅黑" pitchFamily="34" charset="-122"/>
              </a:rPr>
              <a:t>1.9 </a:t>
            </a:r>
            <a:r>
              <a:rPr lang="zh-CN" altLang="en-US" sz="2800" kern="1200" dirty="0">
                <a:latin typeface="微软雅黑" pitchFamily="34" charset="-122"/>
                <a:ea typeface="微软雅黑" pitchFamily="34" charset="-122"/>
              </a:rPr>
              <a:t>激光导航移动机器人本体结构及技术参数</a:t>
            </a:r>
            <a:endParaRPr lang="zh-CN" altLang="zh-CN" sz="2800" kern="1200" dirty="0">
              <a:latin typeface="微软雅黑" pitchFamily="34" charset="-122"/>
              <a:ea typeface="微软雅黑" pitchFamily="34" charset="-122"/>
            </a:endParaRPr>
          </a:p>
        </p:txBody>
      </p:sp>
      <p:sp>
        <p:nvSpPr>
          <p:cNvPr id="25" name="Text Box 3"/>
          <p:cNvSpPr txBox="1">
            <a:spLocks noChangeArrowheads="1"/>
          </p:cNvSpPr>
          <p:nvPr/>
        </p:nvSpPr>
        <p:spPr bwMode="auto">
          <a:xfrm>
            <a:off x="4932363" y="6421438"/>
            <a:ext cx="3960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500" b="1" dirty="0">
                <a:solidFill>
                  <a:srgbClr val="993300"/>
                </a:solidFill>
                <a:latin typeface="微软雅黑" pitchFamily="34" charset="-122"/>
                <a:ea typeface="微软雅黑" pitchFamily="34" charset="-122"/>
              </a:rPr>
              <a:t>大族电机 直驱世界  </a:t>
            </a:r>
            <a:r>
              <a:rPr lang="en-US" altLang="zh-CN" sz="1600" b="1" dirty="0">
                <a:solidFill>
                  <a:srgbClr val="993300"/>
                </a:solidFill>
              </a:rPr>
              <a:t>www.hansmotor.com</a:t>
            </a:r>
            <a:endParaRPr lang="en-US" altLang="zh-CN" sz="1600" b="1" dirty="0">
              <a:solidFill>
                <a:srgbClr val="993300"/>
              </a:solidFill>
              <a:latin typeface="微软雅黑" pitchFamily="34" charset="-122"/>
              <a:ea typeface="微软雅黑" pitchFamily="34" charset="-122"/>
            </a:endParaRPr>
          </a:p>
        </p:txBody>
      </p:sp>
    </p:spTree>
    <p:extLst>
      <p:ext uri="{BB962C8B-B14F-4D97-AF65-F5344CB8AC3E}">
        <p14:creationId xmlns:p14="http://schemas.microsoft.com/office/powerpoint/2010/main" val="13632515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0034" y="4500570"/>
            <a:ext cx="8143900" cy="2031325"/>
          </a:xfrm>
          <a:prstGeom prst="rect">
            <a:avLst/>
          </a:prstGeom>
          <a:noFill/>
        </p:spPr>
        <p:txBody>
          <a:bodyPr wrap="square" rtlCol="0">
            <a:spAutoFit/>
          </a:bodyPr>
          <a:lstStyle/>
          <a:p>
            <a:pPr indent="457200">
              <a:lnSpc>
                <a:spcPct val="150000"/>
              </a:lnSpc>
            </a:pPr>
            <a:r>
              <a:rPr lang="zh-CN" altLang="en-US" dirty="0" smtClean="0">
                <a:latin typeface="微软雅黑" pitchFamily="34" charset="-122"/>
                <a:ea typeface="微软雅黑" pitchFamily="34" charset="-122"/>
              </a:rPr>
              <a:t>在机器人预先行走的路面上贴磁条</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磁条宽带为</a:t>
            </a:r>
            <a:r>
              <a:rPr lang="en-US" altLang="zh-CN" dirty="0" smtClean="0">
                <a:latin typeface="微软雅黑" pitchFamily="34" charset="-122"/>
                <a:ea typeface="微软雅黑" pitchFamily="34" charset="-122"/>
              </a:rPr>
              <a:t>50mm</a:t>
            </a:r>
            <a:r>
              <a:rPr lang="zh-CN" altLang="en-US" dirty="0" smtClean="0">
                <a:latin typeface="微软雅黑" pitchFamily="34" charset="-122"/>
                <a:ea typeface="微软雅黑" pitchFamily="34" charset="-122"/>
              </a:rPr>
              <a:t>或</a:t>
            </a:r>
            <a:r>
              <a:rPr lang="en-US" altLang="zh-CN" dirty="0" smtClean="0">
                <a:latin typeface="微软雅黑" pitchFamily="34" charset="-122"/>
                <a:ea typeface="微软雅黑" pitchFamily="34" charset="-122"/>
              </a:rPr>
              <a:t>35mm)</a:t>
            </a:r>
            <a:r>
              <a:rPr lang="zh-CN" altLang="en-US" dirty="0" smtClean="0">
                <a:latin typeface="微软雅黑" pitchFamily="34" charset="-122"/>
                <a:ea typeface="微软雅黑" pitchFamily="34" charset="-122"/>
              </a:rPr>
              <a:t>，并用胶带等进行保护。通过磁感应信号实现导航，其灵活性比较好，改变或扩充路径较容易，磁条铺设简单易行，成本低廉，也是现有导航技术中性能最稳当可靠的导航方式。</a:t>
            </a:r>
          </a:p>
          <a:p>
            <a:endParaRPr lang="zh-CN" altLang="en-US" dirty="0">
              <a:latin typeface="微软雅黑" pitchFamily="34" charset="-122"/>
              <a:ea typeface="微软雅黑" pitchFamily="34" charset="-122"/>
            </a:endParaRPr>
          </a:p>
        </p:txBody>
      </p:sp>
      <p:sp>
        <p:nvSpPr>
          <p:cNvPr id="7" name="内容占位符 1"/>
          <p:cNvSpPr>
            <a:spLocks noGrp="1"/>
          </p:cNvSpPr>
          <p:nvPr>
            <p:ph/>
          </p:nvPr>
        </p:nvSpPr>
        <p:spPr>
          <a:xfrm>
            <a:off x="0" y="0"/>
            <a:ext cx="7499176" cy="523220"/>
          </a:xfrm>
          <a:noFill/>
        </p:spPr>
        <p:txBody>
          <a:bodyPr wrap="square" rtlCol="0">
            <a:spAutoFit/>
          </a:bodyPr>
          <a:lstStyle/>
          <a:p>
            <a:pPr marL="0" indent="0">
              <a:spcBef>
                <a:spcPct val="0"/>
              </a:spcBef>
              <a:buNone/>
            </a:pPr>
            <a:r>
              <a:rPr lang="en-US" altLang="zh-CN" sz="2800" kern="1200" dirty="0" smtClean="0">
                <a:latin typeface="微软雅黑" pitchFamily="34" charset="-122"/>
                <a:ea typeface="微软雅黑" pitchFamily="34" charset="-122"/>
              </a:rPr>
              <a:t>2. </a:t>
            </a:r>
            <a:r>
              <a:rPr lang="zh-CN" altLang="en-US" sz="2800" kern="1200" dirty="0">
                <a:latin typeface="微软雅黑" pitchFamily="34" charset="-122"/>
                <a:ea typeface="微软雅黑" pitchFamily="34" charset="-122"/>
              </a:rPr>
              <a:t>移动机器人磁带导航技术</a:t>
            </a:r>
            <a:endParaRPr lang="zh-CN" altLang="zh-CN" sz="2800" kern="1200" dirty="0">
              <a:latin typeface="微软雅黑" pitchFamily="34" charset="-122"/>
              <a:ea typeface="微软雅黑" pitchFamily="34" charset="-122"/>
            </a:endParaRPr>
          </a:p>
        </p:txBody>
      </p:sp>
      <p:sp>
        <p:nvSpPr>
          <p:cNvPr id="10" name="Text Box 3"/>
          <p:cNvSpPr txBox="1">
            <a:spLocks noChangeArrowheads="1"/>
          </p:cNvSpPr>
          <p:nvPr/>
        </p:nvSpPr>
        <p:spPr bwMode="auto">
          <a:xfrm>
            <a:off x="4932363" y="6421438"/>
            <a:ext cx="3960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500" b="1" dirty="0">
                <a:solidFill>
                  <a:srgbClr val="993300"/>
                </a:solidFill>
                <a:latin typeface="微软雅黑" pitchFamily="34" charset="-122"/>
                <a:ea typeface="微软雅黑" pitchFamily="34" charset="-122"/>
              </a:rPr>
              <a:t>大族电机 直驱世界  </a:t>
            </a:r>
            <a:r>
              <a:rPr lang="en-US" altLang="zh-CN" sz="1600" b="1" dirty="0">
                <a:solidFill>
                  <a:srgbClr val="993300"/>
                </a:solidFill>
              </a:rPr>
              <a:t>www.hansmotor.com</a:t>
            </a:r>
            <a:endParaRPr lang="en-US" altLang="zh-CN" sz="1600" b="1" dirty="0">
              <a:solidFill>
                <a:srgbClr val="993300"/>
              </a:solidFill>
              <a:latin typeface="微软雅黑" pitchFamily="34" charset="-122"/>
              <a:ea typeface="微软雅黑" pitchFamily="34" charset="-122"/>
            </a:endParaRPr>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384" t="22259" r="6452" b="19558"/>
          <a:stretch/>
        </p:blipFill>
        <p:spPr bwMode="auto">
          <a:xfrm>
            <a:off x="785787" y="1500174"/>
            <a:ext cx="3166580" cy="2592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descr="c:\users\toshiba\appdata\roaming\360se6\User Data\temp\u=243643661,1497752904&amp;fm=21&amp;gp=0.jpg"/>
          <p:cNvPicPr>
            <a:picLocks noChangeAspect="1" noChangeArrowheads="1"/>
          </p:cNvPicPr>
          <p:nvPr/>
        </p:nvPicPr>
        <p:blipFill rotWithShape="1">
          <a:blip r:embed="rId3">
            <a:extLst>
              <a:ext uri="{28A0092B-C50C-407E-A947-70E740481C1C}">
                <a14:useLocalDpi xmlns:a14="http://schemas.microsoft.com/office/drawing/2010/main" val="0"/>
              </a:ext>
            </a:extLst>
          </a:blip>
          <a:srcRect b="14800"/>
          <a:stretch/>
        </p:blipFill>
        <p:spPr bwMode="auto">
          <a:xfrm>
            <a:off x="4500562" y="1641174"/>
            <a:ext cx="3929089" cy="2522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2515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57686" y="785794"/>
            <a:ext cx="4643438" cy="2585323"/>
          </a:xfrm>
          <a:prstGeom prst="rect">
            <a:avLst/>
          </a:prstGeom>
          <a:noFill/>
        </p:spPr>
        <p:txBody>
          <a:bodyPr wrap="square" rtlCol="0">
            <a:spAutoFit/>
          </a:bodyPr>
          <a:lstStyle/>
          <a:p>
            <a:pPr indent="457200">
              <a:lnSpc>
                <a:spcPct val="150000"/>
              </a:lnSpc>
            </a:pPr>
            <a:r>
              <a:rPr lang="zh-CN" altLang="en-US" dirty="0" smtClean="0">
                <a:latin typeface="微软雅黑" pitchFamily="34" charset="-122"/>
                <a:ea typeface="微软雅黑" pitchFamily="34" charset="-122"/>
              </a:rPr>
              <a:t>自主研发的</a:t>
            </a:r>
            <a:r>
              <a:rPr lang="en-US" altLang="zh-CN" dirty="0" smtClean="0">
                <a:latin typeface="微软雅黑" pitchFamily="34" charset="-122"/>
                <a:ea typeface="微软雅黑" pitchFamily="34" charset="-122"/>
              </a:rPr>
              <a:t>16</a:t>
            </a:r>
            <a:r>
              <a:rPr lang="zh-CN" altLang="en-US" dirty="0" smtClean="0">
                <a:latin typeface="微软雅黑" pitchFamily="34" charset="-122"/>
                <a:ea typeface="微软雅黑" pitchFamily="34" charset="-122"/>
              </a:rPr>
              <a:t>位数字信号输出的磁导航传感器与</a:t>
            </a:r>
            <a:r>
              <a:rPr lang="en-US" altLang="zh-CN" dirty="0" smtClean="0">
                <a:latin typeface="微软雅黑" pitchFamily="34" charset="-122"/>
                <a:ea typeface="微软雅黑" pitchFamily="34" charset="-122"/>
              </a:rPr>
              <a:t>50MM</a:t>
            </a:r>
            <a:r>
              <a:rPr lang="zh-CN" altLang="en-US" dirty="0" smtClean="0">
                <a:latin typeface="微软雅黑" pitchFamily="34" charset="-122"/>
                <a:ea typeface="微软雅黑" pitchFamily="34" charset="-122"/>
              </a:rPr>
              <a:t>或者</a:t>
            </a:r>
            <a:r>
              <a:rPr lang="en-US" altLang="zh-CN" dirty="0" smtClean="0">
                <a:latin typeface="微软雅黑" pitchFamily="34" charset="-122"/>
                <a:ea typeface="微软雅黑" pitchFamily="34" charset="-122"/>
              </a:rPr>
              <a:t>30MM</a:t>
            </a:r>
            <a:r>
              <a:rPr lang="zh-CN" altLang="en-US" dirty="0" smtClean="0">
                <a:latin typeface="微软雅黑" pitchFamily="34" charset="-122"/>
                <a:ea typeface="微软雅黑" pitchFamily="34" charset="-122"/>
              </a:rPr>
              <a:t>宽的磁条组合使用，配置公司自主开发的纠偏算法，导引可靠、导引纠偏瞬时反应灵敏度高，如因异常引起脱离轨道会自动报警，抗震动、抗干扰、经久耐用、质量可靠，方便安装与维修。 </a:t>
            </a:r>
            <a:endParaRPr lang="zh-CN" altLang="en-US" dirty="0">
              <a:latin typeface="微软雅黑" pitchFamily="34" charset="-122"/>
              <a:ea typeface="微软雅黑" pitchFamily="34" charset="-122"/>
            </a:endParaRPr>
          </a:p>
        </p:txBody>
      </p:sp>
      <p:sp>
        <p:nvSpPr>
          <p:cNvPr id="7" name="内容占位符 1"/>
          <p:cNvSpPr>
            <a:spLocks noGrp="1"/>
          </p:cNvSpPr>
          <p:nvPr>
            <p:ph/>
          </p:nvPr>
        </p:nvSpPr>
        <p:spPr>
          <a:xfrm>
            <a:off x="0" y="0"/>
            <a:ext cx="8143900" cy="523220"/>
          </a:xfrm>
          <a:noFill/>
        </p:spPr>
        <p:txBody>
          <a:bodyPr wrap="square" rtlCol="0">
            <a:spAutoFit/>
          </a:bodyPr>
          <a:lstStyle/>
          <a:p>
            <a:pPr marL="0" indent="0">
              <a:spcBef>
                <a:spcPct val="0"/>
              </a:spcBef>
              <a:buNone/>
            </a:pPr>
            <a:r>
              <a:rPr lang="en-US" altLang="zh-CN" sz="2800" kern="1200" dirty="0" smtClean="0">
                <a:latin typeface="微软雅黑" pitchFamily="34" charset="-122"/>
                <a:ea typeface="微软雅黑" pitchFamily="34" charset="-122"/>
              </a:rPr>
              <a:t>2.1</a:t>
            </a:r>
            <a:r>
              <a:rPr lang="zh-CN" altLang="en-US" sz="2800" kern="1200" dirty="0" smtClean="0">
                <a:latin typeface="微软雅黑" pitchFamily="34" charset="-122"/>
                <a:ea typeface="微软雅黑" pitchFamily="34" charset="-122"/>
              </a:rPr>
              <a:t>、</a:t>
            </a:r>
            <a:r>
              <a:rPr lang="en-US" altLang="zh-CN" sz="2800" kern="1200" dirty="0" smtClean="0">
                <a:latin typeface="微软雅黑" pitchFamily="34" charset="-122"/>
                <a:ea typeface="微软雅黑" pitchFamily="34" charset="-122"/>
              </a:rPr>
              <a:t>AGV</a:t>
            </a:r>
            <a:r>
              <a:rPr lang="zh-CN" altLang="en-US" sz="2800" kern="1200" dirty="0" smtClean="0">
                <a:latin typeface="微软雅黑" pitchFamily="34" charset="-122"/>
                <a:ea typeface="微软雅黑" pitchFamily="34" charset="-122"/>
              </a:rPr>
              <a:t>核心控制硬件开发</a:t>
            </a:r>
            <a:r>
              <a:rPr lang="en-US" altLang="zh-CN" sz="2800" kern="1200" dirty="0" smtClean="0">
                <a:latin typeface="微软雅黑" pitchFamily="34" charset="-122"/>
                <a:ea typeface="微软雅黑" pitchFamily="34" charset="-122"/>
              </a:rPr>
              <a:t>——</a:t>
            </a:r>
            <a:r>
              <a:rPr lang="zh-CN" altLang="en-US" sz="2800" kern="1200" dirty="0" smtClean="0">
                <a:latin typeface="微软雅黑" pitchFamily="34" charset="-122"/>
                <a:ea typeface="微软雅黑" pitchFamily="34" charset="-122"/>
              </a:rPr>
              <a:t>磁导航传感器</a:t>
            </a:r>
            <a:endParaRPr lang="zh-CN" altLang="zh-CN" sz="2800" kern="1200" dirty="0">
              <a:latin typeface="微软雅黑" pitchFamily="34" charset="-122"/>
              <a:ea typeface="微软雅黑" pitchFamily="34" charset="-122"/>
            </a:endParaRPr>
          </a:p>
        </p:txBody>
      </p:sp>
      <p:sp>
        <p:nvSpPr>
          <p:cNvPr id="10" name="Text Box 3"/>
          <p:cNvSpPr txBox="1">
            <a:spLocks noChangeArrowheads="1"/>
          </p:cNvSpPr>
          <p:nvPr/>
        </p:nvSpPr>
        <p:spPr bwMode="auto">
          <a:xfrm>
            <a:off x="4932363" y="6421438"/>
            <a:ext cx="3960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500" b="1" dirty="0">
                <a:solidFill>
                  <a:srgbClr val="993300"/>
                </a:solidFill>
                <a:latin typeface="微软雅黑" pitchFamily="34" charset="-122"/>
                <a:ea typeface="微软雅黑" pitchFamily="34" charset="-122"/>
              </a:rPr>
              <a:t>大族电机 直驱世界  </a:t>
            </a:r>
            <a:r>
              <a:rPr lang="en-US" altLang="zh-CN" sz="1600" b="1" dirty="0">
                <a:solidFill>
                  <a:srgbClr val="993300"/>
                </a:solidFill>
              </a:rPr>
              <a:t>www.hansmotor.com</a:t>
            </a:r>
            <a:endParaRPr lang="en-US" altLang="zh-CN" sz="1600" b="1" dirty="0">
              <a:solidFill>
                <a:srgbClr val="993300"/>
              </a:solidFill>
              <a:latin typeface="微软雅黑" pitchFamily="34" charset="-122"/>
              <a:ea typeface="微软雅黑" pitchFamily="34" charset="-122"/>
            </a:endParaRPr>
          </a:p>
        </p:txBody>
      </p:sp>
      <p:sp>
        <p:nvSpPr>
          <p:cNvPr id="13" name="TextBox 12"/>
          <p:cNvSpPr txBox="1"/>
          <p:nvPr/>
        </p:nvSpPr>
        <p:spPr>
          <a:xfrm>
            <a:off x="3357554" y="6000768"/>
            <a:ext cx="2500330" cy="369332"/>
          </a:xfrm>
          <a:prstGeom prst="rect">
            <a:avLst/>
          </a:prstGeom>
          <a:noFill/>
        </p:spPr>
        <p:txBody>
          <a:bodyPr wrap="square" rtlCol="0">
            <a:spAutoFit/>
          </a:bodyPr>
          <a:lstStyle/>
          <a:p>
            <a:pPr algn="ctr"/>
            <a:r>
              <a:rPr lang="zh-CN" altLang="en-US" dirty="0" smtClean="0">
                <a:latin typeface="微软雅黑" pitchFamily="34" charset="-122"/>
                <a:ea typeface="微软雅黑" pitchFamily="34" charset="-122"/>
              </a:rPr>
              <a:t>磁导航传感器控制板</a:t>
            </a:r>
            <a:endParaRPr lang="zh-CN" altLang="en-US" dirty="0">
              <a:latin typeface="微软雅黑" pitchFamily="34" charset="-122"/>
              <a:ea typeface="微软雅黑" pitchFamily="34" charset="-122"/>
            </a:endParaRPr>
          </a:p>
        </p:txBody>
      </p:sp>
      <p:pic>
        <p:nvPicPr>
          <p:cNvPr id="4098" name="Picture 2" descr="E:\AGV项目\AGV图片资料\20120423115037295.jpg"/>
          <p:cNvPicPr>
            <a:picLocks noChangeAspect="1" noChangeArrowheads="1"/>
          </p:cNvPicPr>
          <p:nvPr/>
        </p:nvPicPr>
        <p:blipFill>
          <a:blip r:embed="rId2"/>
          <a:srcRect l="10871" t="9677" r="9412" b="6452"/>
          <a:stretch>
            <a:fillRect/>
          </a:stretch>
        </p:blipFill>
        <p:spPr bwMode="auto">
          <a:xfrm flipH="1">
            <a:off x="571472" y="916528"/>
            <a:ext cx="3643339" cy="2152882"/>
          </a:xfrm>
          <a:prstGeom prst="rect">
            <a:avLst/>
          </a:prstGeom>
          <a:noFill/>
        </p:spPr>
      </p:pic>
      <p:pic>
        <p:nvPicPr>
          <p:cNvPr id="4099" name="Picture 3"/>
          <p:cNvPicPr>
            <a:picLocks noChangeAspect="1" noChangeArrowheads="1"/>
          </p:cNvPicPr>
          <p:nvPr/>
        </p:nvPicPr>
        <p:blipFill>
          <a:blip r:embed="rId3"/>
          <a:srcRect l="10629"/>
          <a:stretch>
            <a:fillRect/>
          </a:stretch>
        </p:blipFill>
        <p:spPr bwMode="auto">
          <a:xfrm rot="16200000">
            <a:off x="3434010" y="1280534"/>
            <a:ext cx="2347415" cy="7072365"/>
          </a:xfrm>
          <a:prstGeom prst="rect">
            <a:avLst/>
          </a:prstGeom>
          <a:noFill/>
          <a:ln w="9525">
            <a:noFill/>
            <a:miter lim="800000"/>
            <a:headEnd/>
            <a:tailEnd/>
          </a:ln>
          <a:effectLst/>
        </p:spPr>
      </p:pic>
      <p:sp>
        <p:nvSpPr>
          <p:cNvPr id="14" name="TextBox 13"/>
          <p:cNvSpPr txBox="1"/>
          <p:nvPr/>
        </p:nvSpPr>
        <p:spPr>
          <a:xfrm>
            <a:off x="1214414" y="3131106"/>
            <a:ext cx="2500330" cy="369332"/>
          </a:xfrm>
          <a:prstGeom prst="rect">
            <a:avLst/>
          </a:prstGeom>
          <a:noFill/>
        </p:spPr>
        <p:txBody>
          <a:bodyPr wrap="square" rtlCol="0">
            <a:spAutoFit/>
          </a:bodyPr>
          <a:lstStyle/>
          <a:p>
            <a:pPr algn="ctr"/>
            <a:r>
              <a:rPr lang="zh-CN" altLang="en-US" dirty="0" smtClean="0">
                <a:latin typeface="微软雅黑" pitchFamily="34" charset="-122"/>
                <a:ea typeface="微软雅黑" pitchFamily="34" charset="-122"/>
              </a:rPr>
              <a:t>磁导航传感器外形</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3632515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98"/>
          <p:cNvSpPr/>
          <p:nvPr/>
        </p:nvSpPr>
        <p:spPr>
          <a:xfrm>
            <a:off x="0" y="10716"/>
            <a:ext cx="9144000" cy="648072"/>
          </a:xfrm>
          <a:prstGeom prst="rect">
            <a:avLst/>
          </a:prstGeom>
          <a:noFill/>
          <a:ln>
            <a:noFill/>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pPr>
            <a:r>
              <a:rPr lang="en-US" altLang="zh-CN" sz="2800" dirty="0" smtClean="0">
                <a:solidFill>
                  <a:srgbClr val="000000"/>
                </a:solidFill>
                <a:latin typeface="微软雅黑" pitchFamily="34" charset="-122"/>
                <a:ea typeface="微软雅黑" pitchFamily="34" charset="-122"/>
              </a:rPr>
              <a:t>2.2 </a:t>
            </a:r>
            <a:r>
              <a:rPr lang="zh-CN" altLang="en-US" sz="2800" dirty="0" smtClean="0">
                <a:solidFill>
                  <a:srgbClr val="000000"/>
                </a:solidFill>
                <a:latin typeface="微软雅黑" pitchFamily="34" charset="-122"/>
                <a:ea typeface="微软雅黑" pitchFamily="34" charset="-122"/>
              </a:rPr>
              <a:t>激光无轨导航</a:t>
            </a:r>
            <a:r>
              <a:rPr lang="en-US" altLang="zh-CN" sz="2800" dirty="0" smtClean="0">
                <a:solidFill>
                  <a:srgbClr val="000000"/>
                </a:solidFill>
                <a:latin typeface="微软雅黑" pitchFamily="34" charset="-122"/>
                <a:ea typeface="微软雅黑" pitchFamily="34" charset="-122"/>
              </a:rPr>
              <a:t>AGV</a:t>
            </a:r>
            <a:r>
              <a:rPr lang="zh-CN" altLang="en-US" sz="2800" dirty="0" smtClean="0">
                <a:solidFill>
                  <a:srgbClr val="000000"/>
                </a:solidFill>
                <a:latin typeface="微软雅黑" pitchFamily="34" charset="-122"/>
                <a:ea typeface="微软雅黑" pitchFamily="34" charset="-122"/>
              </a:rPr>
              <a:t>总结</a:t>
            </a:r>
            <a:endParaRPr lang="zh-CN" altLang="en-US" sz="2800" dirty="0">
              <a:solidFill>
                <a:srgbClr val="000000"/>
              </a:solidFill>
              <a:latin typeface="微软雅黑" pitchFamily="34" charset="-122"/>
              <a:ea typeface="微软雅黑" pitchFamily="34" charset="-122"/>
            </a:endParaRPr>
          </a:p>
        </p:txBody>
      </p:sp>
      <p:sp>
        <p:nvSpPr>
          <p:cNvPr id="13" name="Text Box 3"/>
          <p:cNvSpPr txBox="1">
            <a:spLocks noChangeArrowheads="1"/>
          </p:cNvSpPr>
          <p:nvPr/>
        </p:nvSpPr>
        <p:spPr bwMode="auto">
          <a:xfrm>
            <a:off x="4932363" y="6421438"/>
            <a:ext cx="3960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500" b="1" dirty="0">
                <a:solidFill>
                  <a:srgbClr val="993300"/>
                </a:solidFill>
                <a:latin typeface="微软雅黑" pitchFamily="34" charset="-122"/>
                <a:ea typeface="微软雅黑" pitchFamily="34" charset="-122"/>
              </a:rPr>
              <a:t>大族电机 直驱世界  </a:t>
            </a:r>
            <a:r>
              <a:rPr lang="en-US" altLang="zh-CN" sz="1600" b="1" dirty="0">
                <a:solidFill>
                  <a:srgbClr val="993300"/>
                </a:solidFill>
              </a:rPr>
              <a:t>www.hansmotor.com</a:t>
            </a:r>
            <a:endParaRPr lang="en-US" altLang="zh-CN" sz="1600" b="1" dirty="0">
              <a:solidFill>
                <a:srgbClr val="993300"/>
              </a:solidFill>
              <a:latin typeface="微软雅黑" pitchFamily="34" charset="-122"/>
              <a:ea typeface="微软雅黑" pitchFamily="34" charset="-122"/>
            </a:endParaRPr>
          </a:p>
        </p:txBody>
      </p:sp>
      <p:pic>
        <p:nvPicPr>
          <p:cNvPr id="19" name="Picture 2"/>
          <p:cNvPicPr>
            <a:picLocks noChangeAspect="1" noChangeArrowheads="1"/>
          </p:cNvPicPr>
          <p:nvPr/>
        </p:nvPicPr>
        <p:blipFill>
          <a:blip r:embed="rId3"/>
          <a:srcRect l="11969" t="19176" r="14672" b="9688"/>
          <a:stretch>
            <a:fillRect/>
          </a:stretch>
        </p:blipFill>
        <p:spPr bwMode="auto">
          <a:xfrm>
            <a:off x="3289222" y="1428735"/>
            <a:ext cx="3140166" cy="1900627"/>
          </a:xfrm>
          <a:prstGeom prst="rect">
            <a:avLst/>
          </a:prstGeom>
          <a:noFill/>
          <a:ln w="9525">
            <a:noFill/>
            <a:miter lim="800000"/>
            <a:headEnd/>
            <a:tailEnd/>
          </a:ln>
          <a:effectLst/>
        </p:spPr>
      </p:pic>
      <p:pic>
        <p:nvPicPr>
          <p:cNvPr id="20" name="Picture 2"/>
          <p:cNvPicPr>
            <a:picLocks noChangeAspect="1" noChangeArrowheads="1"/>
          </p:cNvPicPr>
          <p:nvPr/>
        </p:nvPicPr>
        <p:blipFill>
          <a:blip r:embed="rId4"/>
          <a:srcRect l="2431"/>
          <a:stretch>
            <a:fillRect/>
          </a:stretch>
        </p:blipFill>
        <p:spPr bwMode="auto">
          <a:xfrm>
            <a:off x="89917" y="1428736"/>
            <a:ext cx="3053323" cy="1901886"/>
          </a:xfrm>
          <a:prstGeom prst="rect">
            <a:avLst/>
          </a:prstGeom>
          <a:noFill/>
          <a:ln w="9525">
            <a:noFill/>
            <a:miter lim="800000"/>
            <a:headEnd/>
            <a:tailEnd/>
          </a:ln>
          <a:effectLst/>
        </p:spPr>
      </p:pic>
      <p:pic>
        <p:nvPicPr>
          <p:cNvPr id="67586" name="Picture 2"/>
          <p:cNvPicPr>
            <a:picLocks noChangeAspect="1" noChangeArrowheads="1"/>
          </p:cNvPicPr>
          <p:nvPr/>
        </p:nvPicPr>
        <p:blipFill>
          <a:blip r:embed="rId5" cstate="print"/>
          <a:srcRect/>
          <a:stretch>
            <a:fillRect/>
          </a:stretch>
        </p:blipFill>
        <p:spPr bwMode="auto">
          <a:xfrm>
            <a:off x="6540240" y="1428736"/>
            <a:ext cx="2460916" cy="1928826"/>
          </a:xfrm>
          <a:prstGeom prst="rect">
            <a:avLst/>
          </a:prstGeom>
          <a:noFill/>
          <a:ln w="9525">
            <a:noFill/>
            <a:miter lim="800000"/>
            <a:headEnd/>
            <a:tailEnd/>
          </a:ln>
          <a:effectLst/>
        </p:spPr>
      </p:pic>
      <p:pic>
        <p:nvPicPr>
          <p:cNvPr id="22" name="图片 21" descr="激光slam导航.JPG"/>
          <p:cNvPicPr>
            <a:picLocks noChangeAspect="1"/>
          </p:cNvPicPr>
          <p:nvPr/>
        </p:nvPicPr>
        <p:blipFill>
          <a:blip r:embed="rId6" cstate="print"/>
          <a:srcRect l="19441" t="30859" r="31458"/>
          <a:stretch>
            <a:fillRect/>
          </a:stretch>
        </p:blipFill>
        <p:spPr>
          <a:xfrm>
            <a:off x="5072066" y="3914100"/>
            <a:ext cx="3497834" cy="2300982"/>
          </a:xfrm>
          <a:prstGeom prst="rect">
            <a:avLst/>
          </a:prstGeom>
        </p:spPr>
      </p:pic>
      <p:pic>
        <p:nvPicPr>
          <p:cNvPr id="23" name="图片 22" descr="激光反射板导航.JPG"/>
          <p:cNvPicPr>
            <a:picLocks noChangeAspect="1"/>
          </p:cNvPicPr>
          <p:nvPr/>
        </p:nvPicPr>
        <p:blipFill>
          <a:blip r:embed="rId7" cstate="print"/>
          <a:srcRect l="16885" t="29295" r="36441" b="2700"/>
          <a:stretch>
            <a:fillRect/>
          </a:stretch>
        </p:blipFill>
        <p:spPr>
          <a:xfrm>
            <a:off x="1000100" y="3909208"/>
            <a:ext cx="3387732" cy="2305874"/>
          </a:xfrm>
          <a:prstGeom prst="rect">
            <a:avLst/>
          </a:prstGeom>
        </p:spPr>
      </p:pic>
      <p:sp>
        <p:nvSpPr>
          <p:cNvPr id="11" name="TextBox 10"/>
          <p:cNvSpPr txBox="1"/>
          <p:nvPr/>
        </p:nvSpPr>
        <p:spPr>
          <a:xfrm>
            <a:off x="0" y="785794"/>
            <a:ext cx="3500462" cy="499624"/>
          </a:xfrm>
          <a:prstGeom prst="rect">
            <a:avLst/>
          </a:prstGeom>
          <a:noFill/>
        </p:spPr>
        <p:txBody>
          <a:bodyPr wrap="square" rtlCol="0">
            <a:spAutoFit/>
          </a:bodyPr>
          <a:lstStyle/>
          <a:p>
            <a:pPr>
              <a:lnSpc>
                <a:spcPct val="150000"/>
              </a:lnSpc>
            </a:pPr>
            <a:r>
              <a:rPr lang="en-US" altLang="zh-CN" sz="2000" b="1" dirty="0" smtClean="0">
                <a:solidFill>
                  <a:srgbClr val="000000"/>
                </a:solidFill>
                <a:latin typeface="微软雅黑" pitchFamily="34" charset="-122"/>
                <a:ea typeface="微软雅黑" pitchFamily="34" charset="-122"/>
              </a:rPr>
              <a:t>1</a:t>
            </a:r>
            <a:r>
              <a:rPr lang="zh-CN" altLang="en-US" sz="2000" b="1" dirty="0" smtClean="0">
                <a:solidFill>
                  <a:srgbClr val="000000"/>
                </a:solidFill>
                <a:latin typeface="微软雅黑" pitchFamily="34" charset="-122"/>
                <a:ea typeface="微软雅黑" pitchFamily="34" charset="-122"/>
              </a:rPr>
              <a:t>：</a:t>
            </a:r>
            <a:r>
              <a:rPr lang="zh-CN" altLang="en-US" sz="2000" dirty="0" smtClean="0">
                <a:solidFill>
                  <a:srgbClr val="000000"/>
                </a:solidFill>
                <a:latin typeface="微软雅黑" pitchFamily="34" charset="-122"/>
                <a:ea typeface="微软雅黑" pitchFamily="34" charset="-122"/>
              </a:rPr>
              <a:t>三款无轨激光导航</a:t>
            </a:r>
            <a:r>
              <a:rPr lang="en-US" altLang="zh-CN" sz="2000" dirty="0" smtClean="0">
                <a:solidFill>
                  <a:srgbClr val="000000"/>
                </a:solidFill>
                <a:latin typeface="微软雅黑" pitchFamily="34" charset="-122"/>
                <a:ea typeface="微软雅黑" pitchFamily="34" charset="-122"/>
              </a:rPr>
              <a:t>AGV</a:t>
            </a:r>
          </a:p>
        </p:txBody>
      </p:sp>
      <p:sp>
        <p:nvSpPr>
          <p:cNvPr id="12" name="TextBox 11"/>
          <p:cNvSpPr txBox="1"/>
          <p:nvPr/>
        </p:nvSpPr>
        <p:spPr>
          <a:xfrm>
            <a:off x="0" y="3286124"/>
            <a:ext cx="3500462" cy="499624"/>
          </a:xfrm>
          <a:prstGeom prst="rect">
            <a:avLst/>
          </a:prstGeom>
          <a:noFill/>
        </p:spPr>
        <p:txBody>
          <a:bodyPr wrap="square" rtlCol="0">
            <a:spAutoFit/>
          </a:bodyPr>
          <a:lstStyle/>
          <a:p>
            <a:pPr>
              <a:lnSpc>
                <a:spcPct val="150000"/>
              </a:lnSpc>
            </a:pPr>
            <a:r>
              <a:rPr lang="en-US" altLang="zh-CN" sz="2000" b="1" dirty="0" smtClean="0">
                <a:solidFill>
                  <a:srgbClr val="000000"/>
                </a:solidFill>
                <a:latin typeface="微软雅黑" pitchFamily="34" charset="-122"/>
                <a:ea typeface="微软雅黑" pitchFamily="34" charset="-122"/>
              </a:rPr>
              <a:t>2</a:t>
            </a:r>
            <a:r>
              <a:rPr lang="zh-CN" altLang="en-US" sz="2000" b="1" dirty="0" smtClean="0">
                <a:solidFill>
                  <a:srgbClr val="000000"/>
                </a:solidFill>
                <a:latin typeface="微软雅黑" pitchFamily="34" charset="-122"/>
                <a:ea typeface="微软雅黑" pitchFamily="34" charset="-122"/>
              </a:rPr>
              <a:t>：</a:t>
            </a:r>
            <a:r>
              <a:rPr lang="zh-CN" altLang="en-US" sz="2000" dirty="0" smtClean="0">
                <a:solidFill>
                  <a:srgbClr val="000000"/>
                </a:solidFill>
                <a:latin typeface="微软雅黑" pitchFamily="34" charset="-122"/>
                <a:ea typeface="微软雅黑" pitchFamily="34" charset="-122"/>
              </a:rPr>
              <a:t>两种激光导航控制方式</a:t>
            </a:r>
            <a:endParaRPr lang="en-US" altLang="zh-CN" sz="2000" dirty="0" smtClean="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10234952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8929717"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2. </a:t>
            </a:r>
            <a:r>
              <a:rPr lang="en-US" altLang="zh-CN" sz="2800" dirty="0" smtClean="0">
                <a:latin typeface="微软雅黑" pitchFamily="34" charset="-122"/>
                <a:ea typeface="微软雅黑" pitchFamily="34" charset="-122"/>
              </a:rPr>
              <a:t>3</a:t>
            </a:r>
            <a:r>
              <a:rPr lang="zh-CN" altLang="en-US" sz="2800" dirty="0" smtClean="0">
                <a:latin typeface="微软雅黑" pitchFamily="34" charset="-122"/>
                <a:ea typeface="微软雅黑" pitchFamily="34" charset="-122"/>
              </a:rPr>
              <a:t>激光</a:t>
            </a:r>
            <a:r>
              <a:rPr lang="en-US" altLang="zh-CN" sz="2800" dirty="0" smtClean="0">
                <a:latin typeface="微软雅黑" pitchFamily="34" charset="-122"/>
                <a:ea typeface="微软雅黑" pitchFamily="34" charset="-122"/>
              </a:rPr>
              <a:t>SLAM+</a:t>
            </a:r>
            <a:r>
              <a:rPr lang="zh-CN" altLang="en-US" sz="2800" dirty="0" smtClean="0">
                <a:latin typeface="微软雅黑" pitchFamily="34" charset="-122"/>
                <a:ea typeface="微软雅黑" pitchFamily="34" charset="-122"/>
              </a:rPr>
              <a:t>惯性导航移动机器人</a:t>
            </a:r>
            <a:endParaRPr lang="zh-CN" altLang="en-US" sz="2800" dirty="0">
              <a:latin typeface="微软雅黑" pitchFamily="34" charset="-122"/>
              <a:ea typeface="微软雅黑" pitchFamily="34" charset="-122"/>
            </a:endParaRPr>
          </a:p>
        </p:txBody>
      </p:sp>
      <p:sp>
        <p:nvSpPr>
          <p:cNvPr id="7" name="Text Box 3"/>
          <p:cNvSpPr txBox="1">
            <a:spLocks noChangeArrowheads="1"/>
          </p:cNvSpPr>
          <p:nvPr/>
        </p:nvSpPr>
        <p:spPr bwMode="auto">
          <a:xfrm>
            <a:off x="4932363" y="6421438"/>
            <a:ext cx="3960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500" b="1" dirty="0">
                <a:solidFill>
                  <a:srgbClr val="993300"/>
                </a:solidFill>
                <a:latin typeface="微软雅黑" pitchFamily="34" charset="-122"/>
                <a:ea typeface="微软雅黑" pitchFamily="34" charset="-122"/>
              </a:rPr>
              <a:t>大族电机 直驱世界  </a:t>
            </a:r>
            <a:r>
              <a:rPr lang="en-US" altLang="zh-CN" sz="1600" b="1" dirty="0">
                <a:solidFill>
                  <a:srgbClr val="993300"/>
                </a:solidFill>
              </a:rPr>
              <a:t>www.hansmotor.com</a:t>
            </a:r>
            <a:endParaRPr lang="en-US" altLang="zh-CN" sz="1600" b="1" dirty="0">
              <a:solidFill>
                <a:srgbClr val="993300"/>
              </a:solidFill>
              <a:latin typeface="微软雅黑" pitchFamily="34" charset="-122"/>
              <a:ea typeface="微软雅黑" pitchFamily="34" charset="-122"/>
            </a:endParaRPr>
          </a:p>
        </p:txBody>
      </p:sp>
      <p:graphicFrame>
        <p:nvGraphicFramePr>
          <p:cNvPr id="5" name="表格 4"/>
          <p:cNvGraphicFramePr>
            <a:graphicFrameLocks noGrp="1"/>
          </p:cNvGraphicFramePr>
          <p:nvPr>
            <p:extLst/>
          </p:nvPr>
        </p:nvGraphicFramePr>
        <p:xfrm>
          <a:off x="4786314" y="3500438"/>
          <a:ext cx="4000528" cy="2696336"/>
        </p:xfrm>
        <a:graphic>
          <a:graphicData uri="http://schemas.openxmlformats.org/drawingml/2006/table">
            <a:tbl>
              <a:tblPr firstRow="1" bandRow="1">
                <a:tableStyleId>{5C22544A-7EE6-4342-B048-85BDC9FD1C3A}</a:tableStyleId>
              </a:tblPr>
              <a:tblGrid>
                <a:gridCol w="1214446"/>
                <a:gridCol w="2786082"/>
              </a:tblGrid>
              <a:tr h="286666">
                <a:tc>
                  <a:txBody>
                    <a:bodyPr/>
                    <a:lstStyle/>
                    <a:p>
                      <a:pPr algn="ctr"/>
                      <a:r>
                        <a:rPr lang="zh-CN" altLang="en-US" sz="1200" b="1" dirty="0" smtClean="0">
                          <a:solidFill>
                            <a:schemeClr val="tx1"/>
                          </a:solidFill>
                        </a:rPr>
                        <a:t>外形尺寸</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smtClean="0">
                          <a:solidFill>
                            <a:schemeClr val="tx1"/>
                          </a:solidFill>
                        </a:rPr>
                        <a:t>L1050mm×W650mm×H280mm</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导航类型</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激光</a:t>
                      </a:r>
                      <a:r>
                        <a:rPr lang="en-US" altLang="zh-CN" sz="1200" b="1" dirty="0" smtClean="0">
                          <a:solidFill>
                            <a:schemeClr val="tx1"/>
                          </a:solidFill>
                        </a:rPr>
                        <a:t>SLAM+</a:t>
                      </a:r>
                      <a:r>
                        <a:rPr lang="zh-CN" altLang="en-US" sz="1200" b="1" dirty="0" smtClean="0">
                          <a:solidFill>
                            <a:schemeClr val="tx1"/>
                          </a:solidFill>
                        </a:rPr>
                        <a:t>惯导</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行走方式</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双向行走</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运载能力</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smtClean="0">
                          <a:solidFill>
                            <a:schemeClr val="tx1"/>
                          </a:solidFill>
                        </a:rPr>
                        <a:t>150Kg(</a:t>
                      </a:r>
                      <a:r>
                        <a:rPr lang="zh-CN" altLang="en-US" sz="1200" b="1" dirty="0" smtClean="0">
                          <a:solidFill>
                            <a:schemeClr val="tx1"/>
                          </a:solidFill>
                        </a:rPr>
                        <a:t>可定制</a:t>
                      </a:r>
                      <a:r>
                        <a:rPr lang="en-US" altLang="zh-CN" sz="1200" b="1" dirty="0" smtClean="0">
                          <a:solidFill>
                            <a:schemeClr val="tx1"/>
                          </a:solidFill>
                        </a:rPr>
                        <a:t>)</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行进速度</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smtClean="0">
                          <a:solidFill>
                            <a:schemeClr val="tx1"/>
                          </a:solidFill>
                        </a:rPr>
                        <a:t>45m/min</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蓄电池</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baseline="0" dirty="0" smtClean="0">
                          <a:solidFill>
                            <a:schemeClr val="tx1"/>
                          </a:solidFill>
                        </a:rPr>
                        <a:t>锂电</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充电方式</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手动</a:t>
                      </a:r>
                      <a:r>
                        <a:rPr lang="en-US" altLang="zh-CN" sz="1200" b="1" dirty="0" smtClean="0">
                          <a:solidFill>
                            <a:schemeClr val="tx1"/>
                          </a:solidFill>
                        </a:rPr>
                        <a:t>/</a:t>
                      </a:r>
                      <a:r>
                        <a:rPr lang="zh-CN" altLang="en-US" sz="1200" b="1" dirty="0" smtClean="0">
                          <a:solidFill>
                            <a:schemeClr val="tx1"/>
                          </a:solidFill>
                        </a:rPr>
                        <a:t>自动</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30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rPr>
                        <a:t>重复定位精度</a:t>
                      </a: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smtClean="0">
                          <a:solidFill>
                            <a:schemeClr val="tx1"/>
                          </a:solidFill>
                        </a:rPr>
                        <a:t>±20mm</a:t>
                      </a:r>
                      <a:endParaRPr lang="zh-CN" altLang="en-US" sz="1200" b="1" dirty="0" smtClean="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rPr>
                        <a:t>通信方式</a:t>
                      </a: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rPr>
                        <a:t>无线局域网</a:t>
                      </a:r>
                      <a:r>
                        <a:rPr lang="en-US" altLang="zh-CN" sz="1200" b="1" dirty="0" smtClean="0">
                          <a:solidFill>
                            <a:schemeClr val="tx1"/>
                          </a:solidFill>
                        </a:rPr>
                        <a:t>/</a:t>
                      </a:r>
                      <a:r>
                        <a:rPr lang="zh-CN" altLang="en-US" sz="1200" b="1" dirty="0" smtClean="0">
                          <a:solidFill>
                            <a:schemeClr val="tx1"/>
                          </a:solidFill>
                        </a:rPr>
                        <a:t>射频通信</a:t>
                      </a: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14338" name="Picture 2"/>
          <p:cNvPicPr>
            <a:picLocks noChangeAspect="1" noChangeArrowheads="1"/>
          </p:cNvPicPr>
          <p:nvPr/>
        </p:nvPicPr>
        <p:blipFill>
          <a:blip r:embed="rId2"/>
          <a:srcRect l="8108" t="12990" r="10811" b="4739"/>
          <a:stretch>
            <a:fillRect/>
          </a:stretch>
        </p:blipFill>
        <p:spPr bwMode="auto">
          <a:xfrm>
            <a:off x="97725" y="1071546"/>
            <a:ext cx="3045515" cy="1928826"/>
          </a:xfrm>
          <a:prstGeom prst="rect">
            <a:avLst/>
          </a:prstGeom>
          <a:noFill/>
          <a:ln w="9525">
            <a:noFill/>
            <a:miter lim="800000"/>
            <a:headEnd/>
            <a:tailEnd/>
          </a:ln>
          <a:effectLst/>
        </p:spPr>
      </p:pic>
      <p:sp>
        <p:nvSpPr>
          <p:cNvPr id="10" name="TextBox 9"/>
          <p:cNvSpPr txBox="1"/>
          <p:nvPr/>
        </p:nvSpPr>
        <p:spPr>
          <a:xfrm>
            <a:off x="214314" y="3357562"/>
            <a:ext cx="4500562" cy="2964914"/>
          </a:xfrm>
          <a:prstGeom prst="rect">
            <a:avLst/>
          </a:prstGeom>
          <a:noFill/>
        </p:spPr>
        <p:txBody>
          <a:bodyPr wrap="square" rtlCol="0">
            <a:spAutoFit/>
          </a:bodyPr>
          <a:lstStyle/>
          <a:p>
            <a:pPr indent="468000">
              <a:lnSpc>
                <a:spcPts val="3200"/>
              </a:lnSpc>
            </a:pPr>
            <a:r>
              <a:rPr lang="zh-CN" altLang="en-US" dirty="0" smtClean="0">
                <a:latin typeface="微软雅黑" pitchFamily="34" charset="-122"/>
                <a:ea typeface="微软雅黑" pitchFamily="34" charset="-122"/>
              </a:rPr>
              <a:t>该款移动机器人成功导入工业设计，通过激光</a:t>
            </a:r>
            <a:r>
              <a:rPr lang="en-US" altLang="zh-CN" dirty="0" smtClean="0">
                <a:latin typeface="微软雅黑" pitchFamily="34" charset="-122"/>
                <a:ea typeface="微软雅黑" pitchFamily="34" charset="-122"/>
              </a:rPr>
              <a:t>SLAM</a:t>
            </a:r>
            <a:r>
              <a:rPr lang="zh-CN" altLang="en-US" dirty="0" smtClean="0">
                <a:latin typeface="微软雅黑" pitchFamily="34" charset="-122"/>
                <a:ea typeface="微软雅黑" pitchFamily="34" charset="-122"/>
              </a:rPr>
              <a:t>实现机器人的自主定位和导航。是大族第一款无轨导航</a:t>
            </a:r>
            <a:r>
              <a:rPr lang="en-US" altLang="zh-CN" dirty="0" smtClean="0">
                <a:latin typeface="微软雅黑" pitchFamily="34" charset="-122"/>
                <a:ea typeface="微软雅黑" pitchFamily="34" charset="-122"/>
              </a:rPr>
              <a:t>AGV</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indent="468000">
              <a:lnSpc>
                <a:spcPts val="3200"/>
              </a:lnSpc>
            </a:pPr>
            <a:r>
              <a:rPr lang="zh-CN" altLang="en-US" dirty="0" smtClean="0">
                <a:latin typeface="微软雅黑" pitchFamily="34" charset="-122"/>
                <a:ea typeface="微软雅黑" pitchFamily="34" charset="-122"/>
              </a:rPr>
              <a:t>设计了电池可更换功能，磁带导航和激光导航均兼容，双激光导航传感器安装，单个传感器感应角度可以达到</a:t>
            </a:r>
            <a:r>
              <a:rPr lang="en-US" altLang="zh-CN" dirty="0" smtClean="0">
                <a:latin typeface="微软雅黑" pitchFamily="34" charset="-122"/>
                <a:ea typeface="微软雅黑" pitchFamily="34" charset="-122"/>
              </a:rPr>
              <a:t>200°</a:t>
            </a:r>
            <a:r>
              <a:rPr lang="zh-CN" altLang="en-US" dirty="0" smtClean="0">
                <a:latin typeface="微软雅黑" pitchFamily="34" charset="-122"/>
                <a:ea typeface="微软雅黑" pitchFamily="34" charset="-122"/>
              </a:rPr>
              <a:t>。该款底盘可以加载</a:t>
            </a:r>
            <a:r>
              <a:rPr lang="en-US" altLang="zh-CN" dirty="0" smtClean="0">
                <a:latin typeface="微软雅黑" pitchFamily="34" charset="-122"/>
                <a:ea typeface="微软雅黑" pitchFamily="34" charset="-122"/>
              </a:rPr>
              <a:t>MK</a:t>
            </a:r>
            <a:r>
              <a:rPr lang="zh-CN" altLang="en-US" dirty="0" smtClean="0">
                <a:latin typeface="微软雅黑" pitchFamily="34" charset="-122"/>
                <a:ea typeface="微软雅黑" pitchFamily="34" charset="-122"/>
              </a:rPr>
              <a:t>机械臂。</a:t>
            </a:r>
            <a:endParaRPr lang="zh-CN" altLang="en-US" dirty="0"/>
          </a:p>
        </p:txBody>
      </p:sp>
      <p:pic>
        <p:nvPicPr>
          <p:cNvPr id="17409" name="Picture 1"/>
          <p:cNvPicPr>
            <a:picLocks noChangeAspect="1" noChangeArrowheads="1"/>
          </p:cNvPicPr>
          <p:nvPr/>
        </p:nvPicPr>
        <p:blipFill>
          <a:blip r:embed="rId3" cstate="print"/>
          <a:srcRect/>
          <a:stretch>
            <a:fillRect/>
          </a:stretch>
        </p:blipFill>
        <p:spPr bwMode="auto">
          <a:xfrm>
            <a:off x="3229918" y="1096960"/>
            <a:ext cx="2954444" cy="1903412"/>
          </a:xfrm>
          <a:prstGeom prst="rect">
            <a:avLst/>
          </a:prstGeom>
          <a:noFill/>
          <a:ln w="9525">
            <a:noFill/>
            <a:miter lim="800000"/>
            <a:headEnd/>
            <a:tailEnd/>
          </a:ln>
          <a:effectLst/>
        </p:spPr>
      </p:pic>
      <p:pic>
        <p:nvPicPr>
          <p:cNvPr id="9" name="图片 8" descr="激光slam导航.JPG"/>
          <p:cNvPicPr>
            <a:picLocks noChangeAspect="1"/>
          </p:cNvPicPr>
          <p:nvPr/>
        </p:nvPicPr>
        <p:blipFill>
          <a:blip r:embed="rId4" cstate="print"/>
          <a:srcRect l="19441" t="30859" r="35051"/>
          <a:stretch>
            <a:fillRect/>
          </a:stretch>
        </p:blipFill>
        <p:spPr>
          <a:xfrm>
            <a:off x="6309372" y="1071546"/>
            <a:ext cx="2714612" cy="1926758"/>
          </a:xfrm>
          <a:prstGeom prst="rect">
            <a:avLst/>
          </a:prstGeom>
        </p:spPr>
      </p:pic>
    </p:spTree>
    <p:extLst>
      <p:ext uri="{BB962C8B-B14F-4D97-AF65-F5344CB8AC3E}">
        <p14:creationId xmlns:p14="http://schemas.microsoft.com/office/powerpoint/2010/main" val="30665095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8929717"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2.4 </a:t>
            </a:r>
            <a:r>
              <a:rPr lang="zh-CN" altLang="en-US" sz="2800" dirty="0" smtClean="0">
                <a:latin typeface="微软雅黑" pitchFamily="34" charset="-122"/>
                <a:ea typeface="微软雅黑" pitchFamily="34" charset="-122"/>
              </a:rPr>
              <a:t>激光</a:t>
            </a:r>
            <a:r>
              <a:rPr lang="en-US"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反射板定位导航移动机器人</a:t>
            </a:r>
            <a:endParaRPr lang="zh-CN" altLang="en-US" sz="2800" dirty="0">
              <a:latin typeface="微软雅黑" pitchFamily="34" charset="-122"/>
              <a:ea typeface="微软雅黑" pitchFamily="34" charset="-122"/>
            </a:endParaRPr>
          </a:p>
        </p:txBody>
      </p:sp>
      <p:sp>
        <p:nvSpPr>
          <p:cNvPr id="7" name="Text Box 3"/>
          <p:cNvSpPr txBox="1">
            <a:spLocks noChangeArrowheads="1"/>
          </p:cNvSpPr>
          <p:nvPr/>
        </p:nvSpPr>
        <p:spPr bwMode="auto">
          <a:xfrm>
            <a:off x="4932363" y="6421438"/>
            <a:ext cx="3960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500" b="1" dirty="0">
                <a:solidFill>
                  <a:srgbClr val="993300"/>
                </a:solidFill>
                <a:latin typeface="微软雅黑" pitchFamily="34" charset="-122"/>
                <a:ea typeface="微软雅黑" pitchFamily="34" charset="-122"/>
              </a:rPr>
              <a:t>大族电机 直驱世界  </a:t>
            </a:r>
            <a:r>
              <a:rPr lang="en-US" altLang="zh-CN" sz="1600" b="1" dirty="0">
                <a:solidFill>
                  <a:srgbClr val="993300"/>
                </a:solidFill>
              </a:rPr>
              <a:t>www.hansmotor.com</a:t>
            </a:r>
            <a:endParaRPr lang="en-US" altLang="zh-CN" sz="1600" b="1" dirty="0">
              <a:solidFill>
                <a:srgbClr val="993300"/>
              </a:solidFill>
              <a:latin typeface="微软雅黑" pitchFamily="34" charset="-122"/>
              <a:ea typeface="微软雅黑" pitchFamily="34" charset="-122"/>
            </a:endParaRPr>
          </a:p>
        </p:txBody>
      </p:sp>
      <p:pic>
        <p:nvPicPr>
          <p:cNvPr id="48130" name="Picture 2"/>
          <p:cNvPicPr>
            <a:picLocks noChangeAspect="1" noChangeArrowheads="1"/>
          </p:cNvPicPr>
          <p:nvPr/>
        </p:nvPicPr>
        <p:blipFill>
          <a:blip r:embed="rId2"/>
          <a:srcRect l="4444"/>
          <a:stretch>
            <a:fillRect/>
          </a:stretch>
        </p:blipFill>
        <p:spPr bwMode="auto">
          <a:xfrm>
            <a:off x="142844" y="1059030"/>
            <a:ext cx="3071834" cy="1953734"/>
          </a:xfrm>
          <a:prstGeom prst="rect">
            <a:avLst/>
          </a:prstGeom>
          <a:noFill/>
          <a:ln w="9525">
            <a:noFill/>
            <a:miter lim="800000"/>
            <a:headEnd/>
            <a:tailEnd/>
          </a:ln>
          <a:effectLst/>
        </p:spPr>
      </p:pic>
      <p:graphicFrame>
        <p:nvGraphicFramePr>
          <p:cNvPr id="5" name="表格 4"/>
          <p:cNvGraphicFramePr>
            <a:graphicFrameLocks noGrp="1"/>
          </p:cNvGraphicFramePr>
          <p:nvPr>
            <p:extLst/>
          </p:nvPr>
        </p:nvGraphicFramePr>
        <p:xfrm>
          <a:off x="4572000" y="3429000"/>
          <a:ext cx="4286280" cy="2696336"/>
        </p:xfrm>
        <a:graphic>
          <a:graphicData uri="http://schemas.openxmlformats.org/drawingml/2006/table">
            <a:tbl>
              <a:tblPr firstRow="1" bandRow="1">
                <a:tableStyleId>{5C22544A-7EE6-4342-B048-85BDC9FD1C3A}</a:tableStyleId>
              </a:tblPr>
              <a:tblGrid>
                <a:gridCol w="1214446"/>
                <a:gridCol w="3071834"/>
              </a:tblGrid>
              <a:tr h="286666">
                <a:tc>
                  <a:txBody>
                    <a:bodyPr/>
                    <a:lstStyle/>
                    <a:p>
                      <a:pPr algn="ctr"/>
                      <a:r>
                        <a:rPr lang="zh-CN" altLang="en-US" sz="1200" b="1" dirty="0" smtClean="0">
                          <a:solidFill>
                            <a:schemeClr val="tx1"/>
                          </a:solidFill>
                        </a:rPr>
                        <a:t>外形尺寸</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smtClean="0">
                          <a:solidFill>
                            <a:schemeClr val="tx1"/>
                          </a:solidFill>
                        </a:rPr>
                        <a:t>L1050mm×W650mm×H500mm</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导航类型</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激光</a:t>
                      </a:r>
                      <a:r>
                        <a:rPr lang="en-US" altLang="zh-CN" sz="1200" b="1" dirty="0" smtClean="0">
                          <a:solidFill>
                            <a:schemeClr val="tx1"/>
                          </a:solidFill>
                        </a:rPr>
                        <a:t>+</a:t>
                      </a:r>
                      <a:r>
                        <a:rPr lang="zh-CN" altLang="en-US" sz="1200" b="1" dirty="0" smtClean="0">
                          <a:solidFill>
                            <a:schemeClr val="tx1"/>
                          </a:solidFill>
                        </a:rPr>
                        <a:t>反射板</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行走方式</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双向行走</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运载能力</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smtClean="0">
                          <a:solidFill>
                            <a:schemeClr val="tx1"/>
                          </a:solidFill>
                        </a:rPr>
                        <a:t>100Kg</a:t>
                      </a:r>
                      <a:r>
                        <a:rPr lang="zh-CN" altLang="en-US" sz="1200" b="1" dirty="0" smtClean="0">
                          <a:solidFill>
                            <a:schemeClr val="tx1"/>
                          </a:solidFill>
                        </a:rPr>
                        <a:t>（可定制）</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行进速度</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smtClean="0">
                          <a:solidFill>
                            <a:schemeClr val="tx1"/>
                          </a:solidFill>
                        </a:rPr>
                        <a:t>45m/min</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蓄电池</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baseline="0" dirty="0" smtClean="0">
                          <a:solidFill>
                            <a:schemeClr val="tx1"/>
                          </a:solidFill>
                        </a:rPr>
                        <a:t>锂电池</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充电方式</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手动</a:t>
                      </a:r>
                      <a:r>
                        <a:rPr lang="en-US" altLang="zh-CN" sz="1200" b="1" dirty="0" smtClean="0">
                          <a:solidFill>
                            <a:schemeClr val="tx1"/>
                          </a:solidFill>
                        </a:rPr>
                        <a:t>/</a:t>
                      </a:r>
                      <a:r>
                        <a:rPr lang="zh-CN" altLang="en-US" sz="1200" b="1" dirty="0" smtClean="0">
                          <a:solidFill>
                            <a:schemeClr val="tx1"/>
                          </a:solidFill>
                        </a:rPr>
                        <a:t>自动</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30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rPr>
                        <a:t>重复定位精度</a:t>
                      </a: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smtClean="0">
                          <a:solidFill>
                            <a:schemeClr val="tx1"/>
                          </a:solidFill>
                        </a:rPr>
                        <a:t>±10mm</a:t>
                      </a:r>
                      <a:endParaRPr lang="zh-CN" altLang="en-US" sz="1200" b="1" dirty="0" smtClean="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rPr>
                        <a:t>通信方式</a:t>
                      </a: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rPr>
                        <a:t>无线局域网</a:t>
                      </a:r>
                      <a:r>
                        <a:rPr lang="en-US" altLang="zh-CN" sz="1200" b="1" dirty="0" smtClean="0">
                          <a:solidFill>
                            <a:schemeClr val="tx1"/>
                          </a:solidFill>
                        </a:rPr>
                        <a:t>/</a:t>
                      </a:r>
                      <a:r>
                        <a:rPr lang="zh-CN" altLang="en-US" sz="1200" b="1" dirty="0" smtClean="0">
                          <a:solidFill>
                            <a:schemeClr val="tx1"/>
                          </a:solidFill>
                        </a:rPr>
                        <a:t>射频通信</a:t>
                      </a: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9" name="TextBox 8"/>
          <p:cNvSpPr txBox="1"/>
          <p:nvPr/>
        </p:nvSpPr>
        <p:spPr>
          <a:xfrm>
            <a:off x="214282" y="3571876"/>
            <a:ext cx="4214810" cy="2506455"/>
          </a:xfrm>
          <a:prstGeom prst="rect">
            <a:avLst/>
          </a:prstGeom>
          <a:noFill/>
        </p:spPr>
        <p:txBody>
          <a:bodyPr wrap="square" rtlCol="0">
            <a:spAutoFit/>
          </a:bodyPr>
          <a:lstStyle/>
          <a:p>
            <a:pPr indent="468000">
              <a:lnSpc>
                <a:spcPts val="3200"/>
              </a:lnSpc>
            </a:pPr>
            <a:r>
              <a:rPr lang="zh-CN" altLang="en-US" dirty="0" smtClean="0">
                <a:latin typeface="微软雅黑" pitchFamily="34" charset="-122"/>
                <a:ea typeface="微软雅黑" pitchFamily="34" charset="-122"/>
              </a:rPr>
              <a:t>为了弥补</a:t>
            </a:r>
            <a:r>
              <a:rPr lang="en-US" altLang="zh-CN" dirty="0" smtClean="0">
                <a:latin typeface="微软雅黑" pitchFamily="34" charset="-122"/>
                <a:ea typeface="微软雅黑" pitchFamily="34" charset="-122"/>
              </a:rPr>
              <a:t>SLAM</a:t>
            </a:r>
            <a:r>
              <a:rPr lang="zh-CN" altLang="en-US" dirty="0" smtClean="0">
                <a:latin typeface="微软雅黑" pitchFamily="34" charset="-122"/>
                <a:ea typeface="微软雅黑" pitchFamily="34" charset="-122"/>
              </a:rPr>
              <a:t>导航移动机器人重复定位精度不高的缺陷，设计了可以满足较高定位要求的导航方式</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激光</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反射板导航。该导航方式可以使得定位精度达到</a:t>
            </a:r>
            <a:r>
              <a:rPr lang="en-US" altLang="zh-CN" dirty="0" smtClean="0">
                <a:latin typeface="微软雅黑" pitchFamily="34" charset="-122"/>
                <a:ea typeface="微软雅黑" pitchFamily="34" charset="-122"/>
              </a:rPr>
              <a:t>±10mm</a:t>
            </a:r>
            <a:r>
              <a:rPr lang="zh-CN" altLang="en-US" dirty="0" smtClean="0">
                <a:latin typeface="微软雅黑" pitchFamily="34" charset="-122"/>
                <a:ea typeface="微软雅黑" pitchFamily="34" charset="-122"/>
              </a:rPr>
              <a:t>，导航和运动控制目前正处于研发阶段。</a:t>
            </a:r>
            <a:endParaRPr lang="zh-CN" altLang="en-US" dirty="0"/>
          </a:p>
        </p:txBody>
      </p:sp>
      <p:pic>
        <p:nvPicPr>
          <p:cNvPr id="16385" name="Picture 1"/>
          <p:cNvPicPr>
            <a:picLocks noChangeAspect="1" noChangeArrowheads="1"/>
          </p:cNvPicPr>
          <p:nvPr/>
        </p:nvPicPr>
        <p:blipFill>
          <a:blip r:embed="rId3" cstate="print"/>
          <a:srcRect/>
          <a:stretch>
            <a:fillRect/>
          </a:stretch>
        </p:blipFill>
        <p:spPr bwMode="auto">
          <a:xfrm>
            <a:off x="3428992" y="1100776"/>
            <a:ext cx="2643206" cy="1937928"/>
          </a:xfrm>
          <a:prstGeom prst="rect">
            <a:avLst/>
          </a:prstGeom>
          <a:noFill/>
          <a:ln w="9525">
            <a:noFill/>
            <a:miter lim="800000"/>
            <a:headEnd/>
            <a:tailEnd/>
          </a:ln>
          <a:effectLst/>
        </p:spPr>
      </p:pic>
      <p:pic>
        <p:nvPicPr>
          <p:cNvPr id="10" name="图片 9" descr="激光反射板导航.JPG"/>
          <p:cNvPicPr>
            <a:picLocks noChangeAspect="1"/>
          </p:cNvPicPr>
          <p:nvPr/>
        </p:nvPicPr>
        <p:blipFill>
          <a:blip r:embed="rId4" cstate="print"/>
          <a:srcRect l="16885" t="29295" r="36441" b="2700"/>
          <a:stretch>
            <a:fillRect/>
          </a:stretch>
        </p:blipFill>
        <p:spPr>
          <a:xfrm>
            <a:off x="6215074" y="1142984"/>
            <a:ext cx="2786082" cy="1896358"/>
          </a:xfrm>
          <a:prstGeom prst="rect">
            <a:avLst/>
          </a:prstGeom>
        </p:spPr>
      </p:pic>
    </p:spTree>
    <p:extLst>
      <p:ext uri="{BB962C8B-B14F-4D97-AF65-F5344CB8AC3E}">
        <p14:creationId xmlns:p14="http://schemas.microsoft.com/office/powerpoint/2010/main" val="29406373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3"/>
          <p:cNvSpPr txBox="1">
            <a:spLocks noChangeArrowheads="1"/>
          </p:cNvSpPr>
          <p:nvPr/>
        </p:nvSpPr>
        <p:spPr bwMode="auto">
          <a:xfrm>
            <a:off x="4932363" y="6421438"/>
            <a:ext cx="3960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500" b="1" dirty="0">
                <a:solidFill>
                  <a:srgbClr val="993300"/>
                </a:solidFill>
                <a:latin typeface="微软雅黑" pitchFamily="34" charset="-122"/>
                <a:ea typeface="微软雅黑" pitchFamily="34" charset="-122"/>
              </a:rPr>
              <a:t>大族电机 直驱世界  </a:t>
            </a:r>
            <a:r>
              <a:rPr lang="en-US" altLang="zh-CN" sz="1600" b="1" dirty="0">
                <a:solidFill>
                  <a:srgbClr val="993300"/>
                </a:solidFill>
              </a:rPr>
              <a:t>www.hansmotor.com</a:t>
            </a:r>
            <a:endParaRPr lang="en-US" altLang="zh-CN" sz="1600" b="1" dirty="0">
              <a:solidFill>
                <a:srgbClr val="993300"/>
              </a:solidFill>
              <a:latin typeface="微软雅黑" pitchFamily="34" charset="-122"/>
              <a:ea typeface="微软雅黑" pitchFamily="34" charset="-122"/>
            </a:endParaRPr>
          </a:p>
        </p:txBody>
      </p:sp>
      <p:sp>
        <p:nvSpPr>
          <p:cNvPr id="46441" name="Rectangle 240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55300" name="Picture 4" descr="E:\AGV项目\AGV照片\mmexport1458527456317.jpg"/>
          <p:cNvPicPr>
            <a:picLocks noChangeAspect="1" noChangeArrowheads="1"/>
          </p:cNvPicPr>
          <p:nvPr/>
        </p:nvPicPr>
        <p:blipFill>
          <a:blip r:embed="rId2"/>
          <a:srcRect l="21562" t="27604" r="39180" b="8333"/>
          <a:stretch>
            <a:fillRect/>
          </a:stretch>
        </p:blipFill>
        <p:spPr bwMode="auto">
          <a:xfrm>
            <a:off x="375457" y="928670"/>
            <a:ext cx="1910527" cy="2338248"/>
          </a:xfrm>
          <a:prstGeom prst="rect">
            <a:avLst/>
          </a:prstGeom>
          <a:noFill/>
        </p:spPr>
      </p:pic>
      <p:pic>
        <p:nvPicPr>
          <p:cNvPr id="55301" name="Picture 5"/>
          <p:cNvPicPr>
            <a:picLocks noChangeAspect="1" noChangeArrowheads="1"/>
          </p:cNvPicPr>
          <p:nvPr/>
        </p:nvPicPr>
        <p:blipFill>
          <a:blip r:embed="rId3"/>
          <a:srcRect/>
          <a:stretch>
            <a:fillRect/>
          </a:stretch>
        </p:blipFill>
        <p:spPr bwMode="auto">
          <a:xfrm>
            <a:off x="5715008" y="857232"/>
            <a:ext cx="2857520" cy="2547482"/>
          </a:xfrm>
          <a:prstGeom prst="rect">
            <a:avLst/>
          </a:prstGeom>
          <a:noFill/>
          <a:ln w="9525">
            <a:noFill/>
            <a:miter lim="800000"/>
            <a:headEnd/>
            <a:tailEnd/>
          </a:ln>
          <a:effectLst/>
        </p:spPr>
      </p:pic>
      <p:sp>
        <p:nvSpPr>
          <p:cNvPr id="10" name="TextBox 9"/>
          <p:cNvSpPr txBox="1"/>
          <p:nvPr/>
        </p:nvSpPr>
        <p:spPr>
          <a:xfrm>
            <a:off x="1" y="0"/>
            <a:ext cx="8929717"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2.4 </a:t>
            </a:r>
            <a:r>
              <a:rPr lang="zh-CN" altLang="en-US" sz="2800" dirty="0" smtClean="0">
                <a:latin typeface="微软雅黑" pitchFamily="34" charset="-122"/>
                <a:ea typeface="微软雅黑" pitchFamily="34" charset="-122"/>
              </a:rPr>
              <a:t>移动机器人</a:t>
            </a:r>
            <a:r>
              <a:rPr lang="en-US"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机械臂</a:t>
            </a:r>
            <a:endParaRPr lang="zh-CN" altLang="en-US" sz="2800" dirty="0">
              <a:latin typeface="微软雅黑" pitchFamily="34" charset="-122"/>
              <a:ea typeface="微软雅黑" pitchFamily="34" charset="-122"/>
            </a:endParaRPr>
          </a:p>
        </p:txBody>
      </p:sp>
      <p:pic>
        <p:nvPicPr>
          <p:cNvPr id="15361" name="Picture 1"/>
          <p:cNvPicPr>
            <a:picLocks noChangeAspect="1" noChangeArrowheads="1"/>
          </p:cNvPicPr>
          <p:nvPr/>
        </p:nvPicPr>
        <p:blipFill>
          <a:blip r:embed="rId4" cstate="print"/>
          <a:srcRect/>
          <a:stretch>
            <a:fillRect/>
          </a:stretch>
        </p:blipFill>
        <p:spPr bwMode="auto">
          <a:xfrm>
            <a:off x="2786050" y="930705"/>
            <a:ext cx="2786082" cy="2426857"/>
          </a:xfrm>
          <a:prstGeom prst="rect">
            <a:avLst/>
          </a:prstGeom>
          <a:noFill/>
          <a:ln w="9525">
            <a:noFill/>
            <a:miter lim="800000"/>
            <a:headEnd/>
            <a:tailEnd/>
          </a:ln>
          <a:effectLst/>
        </p:spPr>
      </p:pic>
      <p:graphicFrame>
        <p:nvGraphicFramePr>
          <p:cNvPr id="12" name="图示 11"/>
          <p:cNvGraphicFramePr/>
          <p:nvPr/>
        </p:nvGraphicFramePr>
        <p:xfrm>
          <a:off x="357158" y="3500438"/>
          <a:ext cx="2000264" cy="5715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3" name="图示 12"/>
          <p:cNvGraphicFramePr/>
          <p:nvPr/>
        </p:nvGraphicFramePr>
        <p:xfrm>
          <a:off x="3071802" y="3500438"/>
          <a:ext cx="2000264" cy="57150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4" name="图示 13"/>
          <p:cNvGraphicFramePr/>
          <p:nvPr/>
        </p:nvGraphicFramePr>
        <p:xfrm>
          <a:off x="6357950" y="3500438"/>
          <a:ext cx="2000264" cy="57150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5" name="TextBox 14"/>
          <p:cNvSpPr txBox="1"/>
          <p:nvPr/>
        </p:nvSpPr>
        <p:spPr>
          <a:xfrm>
            <a:off x="142844" y="4071942"/>
            <a:ext cx="8858312" cy="2308324"/>
          </a:xfrm>
          <a:prstGeom prst="rect">
            <a:avLst/>
          </a:prstGeom>
          <a:noFill/>
        </p:spPr>
        <p:txBody>
          <a:bodyPr wrap="square" rtlCol="0">
            <a:spAutoFit/>
          </a:bodyPr>
          <a:lstStyle/>
          <a:p>
            <a:pPr>
              <a:lnSpc>
                <a:spcPct val="150000"/>
              </a:lnSpc>
            </a:pPr>
            <a:r>
              <a:rPr lang="zh-CN" altLang="en-US" sz="1600" b="1" dirty="0" smtClean="0">
                <a:latin typeface="微软雅黑" pitchFamily="34" charset="-122"/>
                <a:ea typeface="微软雅黑" pitchFamily="34" charset="-122"/>
              </a:rPr>
              <a:t>工作总结：</a:t>
            </a:r>
            <a:endParaRPr lang="en-US" altLang="zh-CN" sz="1600" b="1" dirty="0" smtClean="0">
              <a:latin typeface="微软雅黑" pitchFamily="34" charset="-122"/>
              <a:ea typeface="微软雅黑" pitchFamily="34" charset="-122"/>
            </a:endParaRPr>
          </a:p>
          <a:p>
            <a:pPr>
              <a:lnSpc>
                <a:spcPct val="150000"/>
              </a:lnSpc>
            </a:pPr>
            <a:r>
              <a:rPr lang="zh-CN" altLang="en-US" sz="1600" dirty="0" smtClean="0">
                <a:latin typeface="微软雅黑" pitchFamily="34" charset="-122"/>
                <a:ea typeface="微软雅黑" pitchFamily="34" charset="-122"/>
              </a:rPr>
              <a:t>                </a:t>
            </a:r>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、第一代</a:t>
            </a:r>
            <a:r>
              <a:rPr lang="en-US" altLang="zh-CN" sz="1600" dirty="0" smtClean="0">
                <a:latin typeface="微软雅黑" pitchFamily="34" charset="-122"/>
                <a:ea typeface="微软雅黑" pitchFamily="34" charset="-122"/>
              </a:rPr>
              <a:t>AGV+ARM</a:t>
            </a:r>
            <a:r>
              <a:rPr lang="zh-CN" altLang="en-US" sz="1600" dirty="0" smtClean="0">
                <a:latin typeface="微软雅黑" pitchFamily="34" charset="-122"/>
                <a:ea typeface="微软雅黑" pitchFamily="34" charset="-122"/>
              </a:rPr>
              <a:t>测试，采用磁带导航，并在上海慕尼黑展会上展出；</a:t>
            </a:r>
            <a:endParaRPr lang="en-US" altLang="zh-CN" sz="1600" dirty="0" smtClean="0">
              <a:latin typeface="微软雅黑" pitchFamily="34" charset="-122"/>
              <a:ea typeface="微软雅黑" pitchFamily="34" charset="-122"/>
            </a:endParaRPr>
          </a:p>
          <a:p>
            <a:pPr>
              <a:lnSpc>
                <a:spcPct val="150000"/>
              </a:lnSpc>
            </a:pPr>
            <a:r>
              <a:rPr lang="en-US" altLang="zh-CN" sz="1600" dirty="0" smtClean="0">
                <a:latin typeface="微软雅黑" pitchFamily="34" charset="-122"/>
                <a:ea typeface="微软雅黑" pitchFamily="34" charset="-122"/>
              </a:rPr>
              <a:t>                2</a:t>
            </a:r>
            <a:r>
              <a:rPr lang="zh-CN" altLang="en-US" sz="1600" dirty="0" smtClean="0">
                <a:latin typeface="微软雅黑" pitchFamily="34" charset="-122"/>
                <a:ea typeface="微软雅黑" pitchFamily="34" charset="-122"/>
              </a:rPr>
              <a:t>、第二代</a:t>
            </a:r>
            <a:r>
              <a:rPr lang="en-US" altLang="zh-CN" sz="1600" dirty="0" smtClean="0">
                <a:latin typeface="微软雅黑" pitchFamily="34" charset="-122"/>
                <a:ea typeface="微软雅黑" pitchFamily="34" charset="-122"/>
              </a:rPr>
              <a:t>AGV+ARM</a:t>
            </a:r>
            <a:r>
              <a:rPr lang="zh-CN" altLang="en-US" sz="1600" dirty="0" smtClean="0">
                <a:latin typeface="微软雅黑" pitchFamily="34" charset="-122"/>
                <a:ea typeface="微软雅黑" pitchFamily="34" charset="-122"/>
              </a:rPr>
              <a:t>在第一代的基础上，实现了无轨导航，电源兼容，控制器兼容等，</a:t>
            </a:r>
            <a:r>
              <a:rPr lang="en-US" altLang="zh-CN" sz="1600" dirty="0" smtClean="0">
                <a:latin typeface="微软雅黑" pitchFamily="34" charset="-122"/>
                <a:ea typeface="微软雅黑" pitchFamily="34" charset="-122"/>
              </a:rPr>
              <a:t>AGV</a:t>
            </a:r>
            <a:r>
              <a:rPr lang="zh-CN" altLang="en-US" sz="1600" dirty="0" smtClean="0">
                <a:latin typeface="微软雅黑" pitchFamily="34" charset="-122"/>
                <a:ea typeface="微软雅黑" pitchFamily="34" charset="-122"/>
              </a:rPr>
              <a:t>与</a:t>
            </a:r>
            <a:r>
              <a:rPr lang="en-US" altLang="zh-CN" sz="1600" dirty="0" smtClean="0">
                <a:latin typeface="微软雅黑" pitchFamily="34" charset="-122"/>
                <a:ea typeface="微软雅黑" pitchFamily="34" charset="-122"/>
              </a:rPr>
              <a:t>MK</a:t>
            </a:r>
            <a:r>
              <a:rPr lang="zh-CN" altLang="en-US" sz="1600" dirty="0" smtClean="0">
                <a:latin typeface="微软雅黑" pitchFamily="34" charset="-122"/>
                <a:ea typeface="微软雅黑" pitchFamily="34" charset="-122"/>
              </a:rPr>
              <a:t>机械臂已经实现了完全对接，样机已经做完，有待具体测试；</a:t>
            </a:r>
            <a:endParaRPr lang="en-US" altLang="zh-CN" sz="1600" dirty="0" smtClean="0">
              <a:latin typeface="微软雅黑" pitchFamily="34" charset="-122"/>
              <a:ea typeface="微软雅黑" pitchFamily="34" charset="-122"/>
            </a:endParaRPr>
          </a:p>
          <a:p>
            <a:pPr>
              <a:lnSpc>
                <a:spcPct val="150000"/>
              </a:lnSpc>
            </a:pPr>
            <a:r>
              <a:rPr lang="en-US" altLang="zh-CN" sz="1600" dirty="0" smtClean="0">
                <a:latin typeface="微软雅黑" pitchFamily="34" charset="-122"/>
                <a:ea typeface="微软雅黑" pitchFamily="34" charset="-122"/>
              </a:rPr>
              <a:t>                3</a:t>
            </a:r>
            <a:r>
              <a:rPr lang="zh-CN" altLang="en-US" sz="1600" dirty="0" smtClean="0">
                <a:latin typeface="微软雅黑" pitchFamily="34" charset="-122"/>
                <a:ea typeface="微软雅黑" pitchFamily="34" charset="-122"/>
              </a:rPr>
              <a:t>、在第二代的基础上增加了升降轴，机械臂末端执行器，立体视觉，手臂末端视觉等，由于人手紧张，研发处于暂停。</a:t>
            </a:r>
            <a:endParaRPr lang="en-US" altLang="zh-CN" sz="16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28215225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1115928" y="1071546"/>
            <a:ext cx="6527906" cy="4071966"/>
            <a:chOff x="928662" y="1571612"/>
            <a:chExt cx="6527906" cy="4071966"/>
          </a:xfrm>
        </p:grpSpPr>
        <p:sp>
          <p:nvSpPr>
            <p:cNvPr id="4" name="矩形 3"/>
            <p:cNvSpPr/>
            <p:nvPr/>
          </p:nvSpPr>
          <p:spPr>
            <a:xfrm>
              <a:off x="1571604" y="1571612"/>
              <a:ext cx="1428760" cy="3571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smtClean="0">
                  <a:solidFill>
                    <a:schemeClr val="tx1"/>
                  </a:solidFill>
                </a:rPr>
                <a:t>人工操控终端</a:t>
              </a:r>
              <a:endParaRPr lang="zh-CN" altLang="en-US" sz="1500" b="1" dirty="0">
                <a:solidFill>
                  <a:schemeClr val="tx1"/>
                </a:solidFill>
              </a:endParaRPr>
            </a:p>
          </p:txBody>
        </p:sp>
        <p:sp>
          <p:nvSpPr>
            <p:cNvPr id="6" name="矩形 5"/>
            <p:cNvSpPr/>
            <p:nvPr/>
          </p:nvSpPr>
          <p:spPr>
            <a:xfrm>
              <a:off x="4071934" y="1571612"/>
              <a:ext cx="1928826" cy="3571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smtClean="0">
                  <a:solidFill>
                    <a:schemeClr val="tx1"/>
                  </a:solidFill>
                </a:rPr>
                <a:t>CNC</a:t>
              </a:r>
              <a:r>
                <a:rPr lang="zh-CN" altLang="en-US" sz="1500" b="1" dirty="0" smtClean="0">
                  <a:solidFill>
                    <a:schemeClr val="tx1"/>
                  </a:solidFill>
                </a:rPr>
                <a:t>上料任务管理</a:t>
              </a:r>
              <a:endParaRPr lang="zh-CN" altLang="en-US" sz="1500" b="1" dirty="0">
                <a:solidFill>
                  <a:schemeClr val="tx1"/>
                </a:solidFill>
              </a:endParaRPr>
            </a:p>
          </p:txBody>
        </p:sp>
        <p:cxnSp>
          <p:nvCxnSpPr>
            <p:cNvPr id="8" name="直接连接符 7"/>
            <p:cNvCxnSpPr/>
            <p:nvPr/>
          </p:nvCxnSpPr>
          <p:spPr>
            <a:xfrm>
              <a:off x="1214414" y="2500306"/>
              <a:ext cx="5500726" cy="1588"/>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143240" y="2893692"/>
              <a:ext cx="1571636" cy="3571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smtClean="0">
                  <a:solidFill>
                    <a:schemeClr val="tx1"/>
                  </a:solidFill>
                </a:rPr>
                <a:t>中央控制器</a:t>
              </a:r>
              <a:endParaRPr lang="zh-CN" altLang="en-US" sz="1500" b="1" dirty="0">
                <a:solidFill>
                  <a:schemeClr val="tx1"/>
                </a:solidFill>
              </a:endParaRPr>
            </a:p>
          </p:txBody>
        </p:sp>
        <p:sp>
          <p:nvSpPr>
            <p:cNvPr id="11" name="矩形 10"/>
            <p:cNvSpPr/>
            <p:nvPr/>
          </p:nvSpPr>
          <p:spPr>
            <a:xfrm>
              <a:off x="1500166" y="4123968"/>
              <a:ext cx="1214446" cy="35719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smtClean="0">
                  <a:solidFill>
                    <a:schemeClr val="tx1"/>
                  </a:solidFill>
                </a:rPr>
                <a:t>无线模块</a:t>
              </a:r>
              <a:r>
                <a:rPr lang="en-US" altLang="zh-CN" sz="1500" b="1" dirty="0" smtClean="0">
                  <a:solidFill>
                    <a:schemeClr val="tx1"/>
                  </a:solidFill>
                </a:rPr>
                <a:t>1#</a:t>
              </a:r>
              <a:endParaRPr lang="zh-CN" altLang="en-US" sz="1500" b="1" dirty="0">
                <a:solidFill>
                  <a:schemeClr val="tx1"/>
                </a:solidFill>
              </a:endParaRPr>
            </a:p>
          </p:txBody>
        </p:sp>
        <p:sp>
          <p:nvSpPr>
            <p:cNvPr id="14" name="矩形 13"/>
            <p:cNvSpPr/>
            <p:nvPr/>
          </p:nvSpPr>
          <p:spPr>
            <a:xfrm>
              <a:off x="2969908" y="4123968"/>
              <a:ext cx="1214446" cy="35719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smtClean="0">
                  <a:solidFill>
                    <a:schemeClr val="tx1"/>
                  </a:solidFill>
                </a:rPr>
                <a:t>无线模块</a:t>
              </a:r>
              <a:r>
                <a:rPr lang="en-US" altLang="zh-CN" sz="1500" b="1" dirty="0" smtClean="0">
                  <a:solidFill>
                    <a:schemeClr val="tx1"/>
                  </a:solidFill>
                </a:rPr>
                <a:t>2#</a:t>
              </a:r>
              <a:endParaRPr lang="zh-CN" altLang="en-US" sz="1500" b="1" dirty="0">
                <a:solidFill>
                  <a:schemeClr val="tx1"/>
                </a:solidFill>
              </a:endParaRPr>
            </a:p>
          </p:txBody>
        </p:sp>
        <p:sp>
          <p:nvSpPr>
            <p:cNvPr id="15" name="矩形 14"/>
            <p:cNvSpPr/>
            <p:nvPr/>
          </p:nvSpPr>
          <p:spPr>
            <a:xfrm>
              <a:off x="4902556" y="4123968"/>
              <a:ext cx="1214446" cy="35719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smtClean="0">
                  <a:solidFill>
                    <a:schemeClr val="tx1"/>
                  </a:solidFill>
                </a:rPr>
                <a:t>无线模块</a:t>
              </a:r>
              <a:r>
                <a:rPr lang="en-US" altLang="zh-CN" sz="1500" b="1" dirty="0" smtClean="0">
                  <a:solidFill>
                    <a:schemeClr val="tx1"/>
                  </a:solidFill>
                </a:rPr>
                <a:t>n#</a:t>
              </a:r>
              <a:endParaRPr lang="zh-CN" altLang="en-US" sz="1500" b="1" dirty="0">
                <a:solidFill>
                  <a:schemeClr val="tx1"/>
                </a:solidFill>
              </a:endParaRPr>
            </a:p>
          </p:txBody>
        </p:sp>
        <p:sp>
          <p:nvSpPr>
            <p:cNvPr id="16" name="矩形 15"/>
            <p:cNvSpPr/>
            <p:nvPr/>
          </p:nvSpPr>
          <p:spPr>
            <a:xfrm>
              <a:off x="928662" y="5357826"/>
              <a:ext cx="1143008" cy="2857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1#</a:t>
              </a:r>
              <a:r>
                <a:rPr lang="zh-CN" altLang="en-US" sz="1200" b="1" dirty="0" smtClean="0">
                  <a:solidFill>
                    <a:schemeClr val="tx1"/>
                  </a:solidFill>
                </a:rPr>
                <a:t>移动机器人</a:t>
              </a:r>
              <a:endParaRPr lang="zh-CN" altLang="en-US" sz="1200" b="1" dirty="0">
                <a:solidFill>
                  <a:schemeClr val="tx1"/>
                </a:solidFill>
              </a:endParaRPr>
            </a:p>
          </p:txBody>
        </p:sp>
        <p:sp>
          <p:nvSpPr>
            <p:cNvPr id="17" name="矩形 16"/>
            <p:cNvSpPr/>
            <p:nvPr/>
          </p:nvSpPr>
          <p:spPr>
            <a:xfrm>
              <a:off x="2277106" y="5357826"/>
              <a:ext cx="1143008" cy="2857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2#</a:t>
              </a:r>
              <a:r>
                <a:rPr lang="zh-CN" altLang="en-US" sz="1200" b="1" dirty="0" smtClean="0">
                  <a:solidFill>
                    <a:schemeClr val="tx1"/>
                  </a:solidFill>
                </a:rPr>
                <a:t>移动机器人</a:t>
              </a:r>
              <a:endParaRPr lang="zh-CN" altLang="en-US" sz="1200" b="1" dirty="0">
                <a:solidFill>
                  <a:schemeClr val="tx1"/>
                </a:solidFill>
              </a:endParaRPr>
            </a:p>
          </p:txBody>
        </p:sp>
        <p:sp>
          <p:nvSpPr>
            <p:cNvPr id="18" name="矩形 17"/>
            <p:cNvSpPr/>
            <p:nvPr/>
          </p:nvSpPr>
          <p:spPr>
            <a:xfrm>
              <a:off x="3628066" y="5357826"/>
              <a:ext cx="1143008" cy="2857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3#</a:t>
              </a:r>
              <a:r>
                <a:rPr lang="zh-CN" altLang="en-US" sz="1200" b="1" dirty="0" smtClean="0">
                  <a:solidFill>
                    <a:schemeClr val="tx1"/>
                  </a:solidFill>
                </a:rPr>
                <a:t>移动机器人</a:t>
              </a:r>
              <a:endParaRPr lang="zh-CN" altLang="en-US" sz="1200" b="1" dirty="0">
                <a:solidFill>
                  <a:schemeClr val="tx1"/>
                </a:solidFill>
              </a:endParaRPr>
            </a:p>
          </p:txBody>
        </p:sp>
        <p:sp>
          <p:nvSpPr>
            <p:cNvPr id="19" name="矩形 18"/>
            <p:cNvSpPr/>
            <p:nvPr/>
          </p:nvSpPr>
          <p:spPr>
            <a:xfrm>
              <a:off x="5414016" y="5357826"/>
              <a:ext cx="1143008" cy="2857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n#</a:t>
              </a:r>
              <a:r>
                <a:rPr lang="zh-CN" altLang="en-US" sz="1200" b="1" dirty="0" smtClean="0">
                  <a:solidFill>
                    <a:schemeClr val="tx1"/>
                  </a:solidFill>
                </a:rPr>
                <a:t>移动机器人</a:t>
              </a:r>
              <a:endParaRPr lang="zh-CN" altLang="en-US" sz="1200" b="1" dirty="0">
                <a:solidFill>
                  <a:schemeClr val="tx1"/>
                </a:solidFill>
              </a:endParaRPr>
            </a:p>
          </p:txBody>
        </p:sp>
        <p:cxnSp>
          <p:nvCxnSpPr>
            <p:cNvPr id="20" name="直接连接符 19"/>
            <p:cNvCxnSpPr/>
            <p:nvPr/>
          </p:nvCxnSpPr>
          <p:spPr>
            <a:xfrm>
              <a:off x="4278310" y="4338282"/>
              <a:ext cx="571504" cy="158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786314" y="5500702"/>
              <a:ext cx="571504" cy="158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rot="5400000" flipH="1" flipV="1">
              <a:off x="4715670" y="2213760"/>
              <a:ext cx="571504" cy="1588"/>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5400000" flipH="1" flipV="1">
              <a:off x="2001026" y="2213760"/>
              <a:ext cx="571504" cy="1588"/>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5400000" flipH="1" flipV="1">
              <a:off x="3749669" y="2699857"/>
              <a:ext cx="357984" cy="794"/>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400000" flipH="1" flipV="1">
              <a:off x="2608249" y="5106999"/>
              <a:ext cx="500066" cy="158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5400000" flipH="1" flipV="1">
              <a:off x="1322365" y="5106999"/>
              <a:ext cx="500066" cy="158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5400000" flipH="1" flipV="1">
              <a:off x="3965571" y="5106999"/>
              <a:ext cx="500066" cy="158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5400000" flipH="1" flipV="1">
              <a:off x="5751521" y="5106999"/>
              <a:ext cx="500066" cy="158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571604" y="4857760"/>
              <a:ext cx="4429156" cy="158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a:endCxn id="11" idx="2"/>
            </p:cNvCxnSpPr>
            <p:nvPr/>
          </p:nvCxnSpPr>
          <p:spPr>
            <a:xfrm rot="16200000" flipV="1">
              <a:off x="1923735" y="4664812"/>
              <a:ext cx="36731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a:endCxn id="14" idx="2"/>
            </p:cNvCxnSpPr>
            <p:nvPr/>
          </p:nvCxnSpPr>
          <p:spPr>
            <a:xfrm rot="5400000" flipH="1" flipV="1">
              <a:off x="3393475" y="4664813"/>
              <a:ext cx="36731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15" idx="2"/>
            </p:cNvCxnSpPr>
            <p:nvPr/>
          </p:nvCxnSpPr>
          <p:spPr>
            <a:xfrm rot="5400000" flipH="1" flipV="1">
              <a:off x="5326123" y="4664813"/>
              <a:ext cx="36731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5400000" flipH="1" flipV="1">
              <a:off x="3401211" y="3956847"/>
              <a:ext cx="341314"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5400000" flipH="1" flipV="1">
              <a:off x="1940701" y="3953672"/>
              <a:ext cx="341314"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6200000" flipV="1">
              <a:off x="5334799" y="3956847"/>
              <a:ext cx="341314"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312900" y="3764992"/>
              <a:ext cx="5330802" cy="2119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5400000" flipH="1" flipV="1">
              <a:off x="3679819" y="3512503"/>
              <a:ext cx="500066" cy="158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670750" y="2313040"/>
              <a:ext cx="785818" cy="357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smtClean="0">
                  <a:solidFill>
                    <a:schemeClr val="tx1"/>
                  </a:solidFill>
                </a:rPr>
                <a:t>局域网</a:t>
              </a:r>
              <a:endParaRPr lang="zh-CN" altLang="en-US" sz="1500" b="1" dirty="0">
                <a:solidFill>
                  <a:schemeClr val="tx1"/>
                </a:solidFill>
              </a:endParaRPr>
            </a:p>
          </p:txBody>
        </p:sp>
        <p:sp>
          <p:nvSpPr>
            <p:cNvPr id="63" name="矩形 62"/>
            <p:cNvSpPr/>
            <p:nvPr/>
          </p:nvSpPr>
          <p:spPr>
            <a:xfrm>
              <a:off x="6572264" y="3571876"/>
              <a:ext cx="785818" cy="357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smtClean="0">
                  <a:solidFill>
                    <a:schemeClr val="tx1"/>
                  </a:solidFill>
                </a:rPr>
                <a:t>WIFI</a:t>
              </a:r>
              <a:endParaRPr lang="zh-CN" altLang="en-US" sz="1500" b="1" dirty="0">
                <a:solidFill>
                  <a:schemeClr val="tx1"/>
                </a:solidFill>
              </a:endParaRPr>
            </a:p>
          </p:txBody>
        </p:sp>
      </p:grpSp>
      <p:sp>
        <p:nvSpPr>
          <p:cNvPr id="39" name="TextBox 38"/>
          <p:cNvSpPr txBox="1"/>
          <p:nvPr/>
        </p:nvSpPr>
        <p:spPr>
          <a:xfrm>
            <a:off x="642910" y="5357826"/>
            <a:ext cx="8072494" cy="874407"/>
          </a:xfrm>
          <a:prstGeom prst="rect">
            <a:avLst/>
          </a:prstGeom>
          <a:noFill/>
        </p:spPr>
        <p:txBody>
          <a:bodyPr wrap="square" rtlCol="0">
            <a:spAutoFit/>
          </a:bodyPr>
          <a:lstStyle/>
          <a:p>
            <a:pPr indent="457200">
              <a:lnSpc>
                <a:spcPct val="150000"/>
              </a:lnSpc>
            </a:pPr>
            <a:r>
              <a:rPr lang="zh-CN" altLang="en-US" dirty="0" smtClean="0">
                <a:latin typeface="微软雅黑" pitchFamily="34" charset="-122"/>
                <a:ea typeface="微软雅黑" pitchFamily="34" charset="-122"/>
              </a:rPr>
              <a:t>上料任务与主控制器通过局域网连接，主控制器通过</a:t>
            </a:r>
            <a:r>
              <a:rPr lang="en-US" altLang="zh-CN" dirty="0" smtClean="0">
                <a:latin typeface="微软雅黑" pitchFamily="34" charset="-122"/>
                <a:ea typeface="微软雅黑" pitchFamily="34" charset="-122"/>
              </a:rPr>
              <a:t>WIFI</a:t>
            </a:r>
            <a:r>
              <a:rPr lang="zh-CN" altLang="en-US" dirty="0" smtClean="0">
                <a:latin typeface="微软雅黑" pitchFamily="34" charset="-122"/>
                <a:ea typeface="微软雅黑" pitchFamily="34" charset="-122"/>
              </a:rPr>
              <a:t>与移动机器人双工通信，中控制器对移动机器人进行总体调度和监测，并在主控制台实时显示。</a:t>
            </a:r>
            <a:endParaRPr lang="en-US" altLang="zh-CN" dirty="0" smtClean="0">
              <a:latin typeface="微软雅黑" pitchFamily="34" charset="-122"/>
              <a:ea typeface="微软雅黑" pitchFamily="34" charset="-122"/>
            </a:endParaRPr>
          </a:p>
        </p:txBody>
      </p:sp>
      <p:sp>
        <p:nvSpPr>
          <p:cNvPr id="40" name="TextBox 39"/>
          <p:cNvSpPr txBox="1"/>
          <p:nvPr/>
        </p:nvSpPr>
        <p:spPr>
          <a:xfrm>
            <a:off x="0" y="0"/>
            <a:ext cx="7429520"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3.0 </a:t>
            </a:r>
            <a:r>
              <a:rPr lang="zh-CN" altLang="en-US" sz="2800" dirty="0" smtClean="0">
                <a:latin typeface="微软雅黑" pitchFamily="34" charset="-122"/>
                <a:ea typeface="微软雅黑" pitchFamily="34" charset="-122"/>
              </a:rPr>
              <a:t>移动机器人控制及通信系统组成</a:t>
            </a:r>
            <a:endParaRPr lang="zh-CN" altLang="en-US" sz="2800" dirty="0">
              <a:latin typeface="微软雅黑" pitchFamily="34" charset="-122"/>
              <a:ea typeface="微软雅黑" pitchFamily="34" charset="-122"/>
            </a:endParaRPr>
          </a:p>
        </p:txBody>
      </p:sp>
      <p:sp>
        <p:nvSpPr>
          <p:cNvPr id="50" name="Text Box 3"/>
          <p:cNvSpPr txBox="1">
            <a:spLocks noChangeArrowheads="1"/>
          </p:cNvSpPr>
          <p:nvPr/>
        </p:nvSpPr>
        <p:spPr bwMode="auto">
          <a:xfrm>
            <a:off x="4932363" y="6421438"/>
            <a:ext cx="3960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500" b="1" dirty="0">
                <a:solidFill>
                  <a:srgbClr val="993300"/>
                </a:solidFill>
                <a:latin typeface="微软雅黑" pitchFamily="34" charset="-122"/>
                <a:ea typeface="微软雅黑" pitchFamily="34" charset="-122"/>
              </a:rPr>
              <a:t>大族电机 直驱世界  </a:t>
            </a:r>
            <a:r>
              <a:rPr lang="en-US" altLang="zh-CN" sz="1600" b="1" dirty="0">
                <a:solidFill>
                  <a:srgbClr val="993300"/>
                </a:solidFill>
              </a:rPr>
              <a:t>www.hansmotor.com</a:t>
            </a:r>
            <a:endParaRPr lang="en-US" altLang="zh-CN" sz="1600" b="1" dirty="0">
              <a:solidFill>
                <a:srgbClr val="993300"/>
              </a:solidFill>
              <a:latin typeface="微软雅黑" pitchFamily="34" charset="-122"/>
              <a:ea typeface="微软雅黑" pitchFamily="34" charset="-122"/>
            </a:endParaRPr>
          </a:p>
        </p:txBody>
      </p:sp>
    </p:spTree>
    <p:extLst>
      <p:ext uri="{BB962C8B-B14F-4D97-AF65-F5344CB8AC3E}">
        <p14:creationId xmlns:p14="http://schemas.microsoft.com/office/powerpoint/2010/main" val="13632515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787600" y="116632"/>
            <a:ext cx="7499176" cy="418058"/>
          </a:xfrm>
        </p:spPr>
        <p:txBody>
          <a:bodyPr/>
          <a:lstStyle/>
          <a:p>
            <a:pPr algn="ctr">
              <a:buNone/>
            </a:pPr>
            <a:r>
              <a:rPr lang="zh-CN" altLang="en-US" sz="2800" dirty="0">
                <a:latin typeface="微软雅黑" pitchFamily="34" charset="-122"/>
                <a:ea typeface="微软雅黑" pitchFamily="34" charset="-122"/>
              </a:rPr>
              <a:t>移动</a:t>
            </a:r>
            <a:r>
              <a:rPr lang="zh-CN" altLang="en-US" sz="2800" dirty="0" smtClean="0">
                <a:latin typeface="微软雅黑" pitchFamily="34" charset="-122"/>
                <a:ea typeface="微软雅黑" pitchFamily="34" charset="-122"/>
              </a:rPr>
              <a:t>机器人系统介绍</a:t>
            </a:r>
            <a:endParaRPr lang="en-US" altLang="zh-CN" sz="2800" dirty="0" smtClean="0">
              <a:latin typeface="微软雅黑" pitchFamily="34" charset="-122"/>
              <a:ea typeface="微软雅黑" pitchFamily="34" charset="-122"/>
            </a:endParaRPr>
          </a:p>
        </p:txBody>
      </p:sp>
      <p:graphicFrame>
        <p:nvGraphicFramePr>
          <p:cNvPr id="7" name="图示 6"/>
          <p:cNvGraphicFramePr/>
          <p:nvPr>
            <p:extLst>
              <p:ext uri="{D42A27DB-BD31-4B8C-83A1-F6EECF244321}">
                <p14:modId xmlns:p14="http://schemas.microsoft.com/office/powerpoint/2010/main" val="1557685905"/>
              </p:ext>
            </p:extLst>
          </p:nvPr>
        </p:nvGraphicFramePr>
        <p:xfrm>
          <a:off x="1071538" y="1030506"/>
          <a:ext cx="7000924" cy="518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Box 3"/>
          <p:cNvSpPr txBox="1">
            <a:spLocks noChangeArrowheads="1"/>
          </p:cNvSpPr>
          <p:nvPr/>
        </p:nvSpPr>
        <p:spPr bwMode="auto">
          <a:xfrm>
            <a:off x="4932363" y="6421438"/>
            <a:ext cx="3960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500" b="1" dirty="0">
                <a:solidFill>
                  <a:srgbClr val="993300"/>
                </a:solidFill>
                <a:latin typeface="微软雅黑" pitchFamily="34" charset="-122"/>
                <a:ea typeface="微软雅黑" pitchFamily="34" charset="-122"/>
              </a:rPr>
              <a:t>大族电机 直驱世界  </a:t>
            </a:r>
            <a:r>
              <a:rPr lang="en-US" altLang="zh-CN" sz="1600" b="1" dirty="0">
                <a:solidFill>
                  <a:srgbClr val="993300"/>
                </a:solidFill>
              </a:rPr>
              <a:t>www.hansmotor.com</a:t>
            </a:r>
            <a:endParaRPr lang="en-US" altLang="zh-CN" sz="1600" b="1" dirty="0">
              <a:solidFill>
                <a:srgbClr val="993300"/>
              </a:solidFill>
              <a:latin typeface="微软雅黑" pitchFamily="34" charset="-122"/>
              <a:ea typeface="微软雅黑" pitchFamily="34" charset="-122"/>
            </a:endParaRPr>
          </a:p>
        </p:txBody>
      </p:sp>
    </p:spTree>
    <p:extLst>
      <p:ext uri="{BB962C8B-B14F-4D97-AF65-F5344CB8AC3E}">
        <p14:creationId xmlns:p14="http://schemas.microsoft.com/office/powerpoint/2010/main" val="13632515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5752" y="5000636"/>
            <a:ext cx="8643966" cy="1285884"/>
          </a:xfrm>
          <a:prstGeom prst="rect">
            <a:avLst/>
          </a:prstGeom>
          <a:noFill/>
        </p:spPr>
        <p:txBody>
          <a:bodyPr wrap="square" rtlCol="0">
            <a:noAutofit/>
          </a:bodyPr>
          <a:lstStyle/>
          <a:p>
            <a:pPr indent="457200">
              <a:lnSpc>
                <a:spcPct val="150000"/>
              </a:lnSpc>
            </a:pPr>
            <a:r>
              <a:rPr lang="en-US" altLang="zh-CN" dirty="0" smtClean="0">
                <a:latin typeface="微软雅黑" pitchFamily="34" charset="-122"/>
                <a:ea typeface="微软雅黑" pitchFamily="34" charset="-122"/>
              </a:rPr>
              <a:t> </a:t>
            </a:r>
            <a:r>
              <a:rPr lang="zh-CN" altLang="zh-CN" dirty="0" smtClean="0">
                <a:latin typeface="微软雅黑" pitchFamily="34" charset="-122"/>
                <a:ea typeface="微软雅黑" pitchFamily="34" charset="-122"/>
              </a:rPr>
              <a:t>整个</a:t>
            </a:r>
            <a:r>
              <a:rPr lang="zh-CN" altLang="en-US" dirty="0" smtClean="0">
                <a:latin typeface="微软雅黑" pitchFamily="34" charset="-122"/>
                <a:ea typeface="微软雅黑" pitchFamily="34" charset="-122"/>
              </a:rPr>
              <a:t>移动机器人</a:t>
            </a:r>
            <a:r>
              <a:rPr lang="zh-CN" altLang="zh-CN" dirty="0" smtClean="0">
                <a:latin typeface="微软雅黑" pitchFamily="34" charset="-122"/>
                <a:ea typeface="微软雅黑" pitchFamily="34" charset="-122"/>
              </a:rPr>
              <a:t>的</a:t>
            </a:r>
            <a:r>
              <a:rPr lang="zh-CN" altLang="zh-CN" dirty="0">
                <a:latin typeface="微软雅黑" pitchFamily="34" charset="-122"/>
                <a:ea typeface="微软雅黑" pitchFamily="34" charset="-122"/>
              </a:rPr>
              <a:t>控制包含电机驱动单元、传感数据采集模块、</a:t>
            </a:r>
            <a:r>
              <a:rPr lang="en-US" altLang="zh-CN" dirty="0">
                <a:latin typeface="微软雅黑" pitchFamily="34" charset="-122"/>
                <a:ea typeface="微软雅黑" pitchFamily="34" charset="-122"/>
              </a:rPr>
              <a:t>PLC</a:t>
            </a:r>
            <a:r>
              <a:rPr lang="zh-CN" altLang="zh-CN" dirty="0">
                <a:latin typeface="微软雅黑" pitchFamily="34" charset="-122"/>
                <a:ea typeface="微软雅黑" pitchFamily="34" charset="-122"/>
              </a:rPr>
              <a:t>以及车载控制器，其中车载控制器通过</a:t>
            </a:r>
            <a:r>
              <a:rPr lang="en-US" altLang="zh-CN" dirty="0" err="1">
                <a:latin typeface="微软雅黑" pitchFamily="34" charset="-122"/>
                <a:ea typeface="微软雅黑" pitchFamily="34" charset="-122"/>
              </a:rPr>
              <a:t>EtherNet</a:t>
            </a:r>
            <a:r>
              <a:rPr lang="zh-CN" altLang="zh-CN" dirty="0">
                <a:latin typeface="微软雅黑" pitchFamily="34" charset="-122"/>
                <a:ea typeface="微软雅黑" pitchFamily="34" charset="-122"/>
              </a:rPr>
              <a:t>与中央调度系统相连，接受中央调度器的调度指令。</a:t>
            </a:r>
          </a:p>
        </p:txBody>
      </p:sp>
      <p:sp>
        <p:nvSpPr>
          <p:cNvPr id="7" name="内容占位符 1"/>
          <p:cNvSpPr>
            <a:spLocks noGrp="1"/>
          </p:cNvSpPr>
          <p:nvPr>
            <p:ph/>
          </p:nvPr>
        </p:nvSpPr>
        <p:spPr>
          <a:xfrm>
            <a:off x="0" y="0"/>
            <a:ext cx="7499176" cy="523220"/>
          </a:xfrm>
          <a:noFill/>
        </p:spPr>
        <p:txBody>
          <a:bodyPr wrap="square" rtlCol="0">
            <a:spAutoFit/>
          </a:bodyPr>
          <a:lstStyle/>
          <a:p>
            <a:pPr marL="0" indent="0">
              <a:spcBef>
                <a:spcPct val="0"/>
              </a:spcBef>
              <a:buNone/>
            </a:pPr>
            <a:r>
              <a:rPr lang="en-US" altLang="zh-CN" sz="2800" kern="1200" dirty="0" smtClean="0">
                <a:latin typeface="微软雅黑" pitchFamily="34" charset="-122"/>
                <a:ea typeface="微软雅黑" pitchFamily="34" charset="-122"/>
              </a:rPr>
              <a:t>3.1 </a:t>
            </a:r>
            <a:r>
              <a:rPr lang="zh-CN" altLang="en-US" sz="2800" kern="1200" dirty="0" smtClean="0">
                <a:latin typeface="微软雅黑" pitchFamily="34" charset="-122"/>
                <a:ea typeface="微软雅黑" pitchFamily="34" charset="-122"/>
              </a:rPr>
              <a:t>移动</a:t>
            </a:r>
            <a:r>
              <a:rPr lang="zh-CN" altLang="en-US" sz="2800" kern="1200" dirty="0">
                <a:latin typeface="微软雅黑" pitchFamily="34" charset="-122"/>
                <a:ea typeface="微软雅黑" pitchFamily="34" charset="-122"/>
              </a:rPr>
              <a:t>机器人本体控制系统</a:t>
            </a:r>
            <a:endParaRPr lang="zh-CN" altLang="zh-CN" sz="2800" kern="1200" dirty="0">
              <a:latin typeface="微软雅黑" pitchFamily="34" charset="-122"/>
              <a:ea typeface="微软雅黑"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rcRect l="4892" t="8211" r="6909" b="5859"/>
          <a:stretch>
            <a:fillRect/>
          </a:stretch>
        </p:blipFill>
        <p:spPr>
          <a:xfrm>
            <a:off x="2080762" y="714356"/>
            <a:ext cx="4991568" cy="4357718"/>
          </a:xfrm>
          <a:prstGeom prst="rect">
            <a:avLst/>
          </a:prstGeom>
        </p:spPr>
      </p:pic>
      <p:sp>
        <p:nvSpPr>
          <p:cNvPr id="6" name="Text Box 3"/>
          <p:cNvSpPr txBox="1">
            <a:spLocks noChangeArrowheads="1"/>
          </p:cNvSpPr>
          <p:nvPr/>
        </p:nvSpPr>
        <p:spPr bwMode="auto">
          <a:xfrm>
            <a:off x="4932363" y="6421438"/>
            <a:ext cx="3960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500" b="1" dirty="0">
                <a:solidFill>
                  <a:srgbClr val="993300"/>
                </a:solidFill>
                <a:latin typeface="微软雅黑" pitchFamily="34" charset="-122"/>
                <a:ea typeface="微软雅黑" pitchFamily="34" charset="-122"/>
              </a:rPr>
              <a:t>大族电机 直驱世界  </a:t>
            </a:r>
            <a:r>
              <a:rPr lang="en-US" altLang="zh-CN" sz="1600" b="1" dirty="0">
                <a:solidFill>
                  <a:srgbClr val="993300"/>
                </a:solidFill>
              </a:rPr>
              <a:t>www.hansmotor.com</a:t>
            </a:r>
            <a:endParaRPr lang="en-US" altLang="zh-CN" sz="1600" b="1" dirty="0">
              <a:solidFill>
                <a:srgbClr val="993300"/>
              </a:solidFill>
              <a:latin typeface="微软雅黑" pitchFamily="34" charset="-122"/>
              <a:ea typeface="微软雅黑" pitchFamily="34" charset="-122"/>
            </a:endParaRPr>
          </a:p>
        </p:txBody>
      </p:sp>
    </p:spTree>
    <p:extLst>
      <p:ext uri="{BB962C8B-B14F-4D97-AF65-F5344CB8AC3E}">
        <p14:creationId xmlns:p14="http://schemas.microsoft.com/office/powerpoint/2010/main" val="29717265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0" y="0"/>
            <a:ext cx="7499176" cy="523220"/>
          </a:xfrm>
          <a:noFill/>
          <a:ln>
            <a:noFill/>
          </a:ln>
        </p:spPr>
        <p:txBody>
          <a:bodyPr vert="horz" wrap="square" lIns="91440" tIns="45720" rIns="91440" bIns="45720" numCol="1" rtlCol="0" anchor="t" anchorCtr="0" compatLnSpc="1">
            <a:prstTxWarp prst="textNoShape">
              <a:avLst/>
            </a:prstTxWarp>
            <a:spAutoFit/>
          </a:bodyPr>
          <a:lstStyle/>
          <a:p>
            <a:pPr marL="0" indent="0">
              <a:spcBef>
                <a:spcPct val="0"/>
              </a:spcBef>
              <a:buNone/>
            </a:pPr>
            <a:r>
              <a:rPr lang="en-US" altLang="zh-CN" sz="2800" kern="1200" dirty="0" smtClean="0">
                <a:latin typeface="微软雅黑" pitchFamily="34" charset="-122"/>
                <a:ea typeface="微软雅黑" pitchFamily="34" charset="-122"/>
              </a:rPr>
              <a:t>3.2 </a:t>
            </a:r>
            <a:r>
              <a:rPr lang="zh-CN" altLang="en-US" sz="2800" kern="1200" dirty="0" smtClean="0">
                <a:latin typeface="微软雅黑" pitchFamily="34" charset="-122"/>
                <a:ea typeface="微软雅黑" pitchFamily="34" charset="-122"/>
              </a:rPr>
              <a:t>移动</a:t>
            </a:r>
            <a:r>
              <a:rPr lang="zh-CN" altLang="en-US" sz="2800" kern="1200" dirty="0">
                <a:latin typeface="微软雅黑" pitchFamily="34" charset="-122"/>
                <a:ea typeface="微软雅黑" pitchFamily="34" charset="-122"/>
              </a:rPr>
              <a:t>机器人互相通信</a:t>
            </a:r>
            <a:endParaRPr lang="zh-CN" altLang="zh-CN" sz="2800" kern="1200" dirty="0">
              <a:latin typeface="微软雅黑" pitchFamily="34" charset="-122"/>
              <a:ea typeface="微软雅黑" pitchFamily="34" charset="-122"/>
            </a:endParaRPr>
          </a:p>
        </p:txBody>
      </p:sp>
      <p:sp>
        <p:nvSpPr>
          <p:cNvPr id="4" name="TextBox 3"/>
          <p:cNvSpPr txBox="1"/>
          <p:nvPr/>
        </p:nvSpPr>
        <p:spPr>
          <a:xfrm>
            <a:off x="285720" y="4929198"/>
            <a:ext cx="8572560" cy="1289905"/>
          </a:xfrm>
          <a:prstGeom prst="rect">
            <a:avLst/>
          </a:prstGeom>
          <a:noFill/>
        </p:spPr>
        <p:txBody>
          <a:bodyPr wrap="square" rtlCol="0">
            <a:spAutoFit/>
          </a:bodyPr>
          <a:lstStyle/>
          <a:p>
            <a:pPr>
              <a:lnSpc>
                <a:spcPct val="150000"/>
              </a:lnSpc>
            </a:pPr>
            <a:r>
              <a:rPr lang="en-US" altLang="zh-CN" dirty="0" smtClean="0">
                <a:latin typeface="微软雅黑" pitchFamily="34" charset="-122"/>
                <a:ea typeface="微软雅黑" pitchFamily="34" charset="-122"/>
              </a:rPr>
              <a:t>       </a:t>
            </a:r>
            <a:r>
              <a:rPr lang="zh-CN" altLang="zh-CN" dirty="0" smtClean="0">
                <a:latin typeface="微软雅黑" pitchFamily="34" charset="-122"/>
                <a:ea typeface="微软雅黑" pitchFamily="34" charset="-122"/>
              </a:rPr>
              <a:t>基于</a:t>
            </a:r>
            <a:r>
              <a:rPr lang="en-US" altLang="zh-CN" dirty="0">
                <a:latin typeface="微软雅黑" pitchFamily="34" charset="-122"/>
                <a:ea typeface="微软雅黑" pitchFamily="34" charset="-122"/>
              </a:rPr>
              <a:t>DNS</a:t>
            </a:r>
            <a:r>
              <a:rPr lang="zh-CN" altLang="zh-CN" dirty="0">
                <a:latin typeface="微软雅黑" pitchFamily="34" charset="-122"/>
                <a:ea typeface="微软雅黑" pitchFamily="34" charset="-122"/>
              </a:rPr>
              <a:t>的概念，中央调度系统提供查询服务，为需要通信的两</a:t>
            </a:r>
            <a:r>
              <a:rPr lang="zh-CN" altLang="zh-CN" dirty="0" smtClean="0">
                <a:latin typeface="微软雅黑" pitchFamily="34" charset="-122"/>
                <a:ea typeface="微软雅黑" pitchFamily="34" charset="-122"/>
              </a:rPr>
              <a:t>台</a:t>
            </a:r>
            <a:r>
              <a:rPr lang="zh-CN" altLang="en-US" dirty="0" smtClean="0">
                <a:latin typeface="微软雅黑" pitchFamily="34" charset="-122"/>
                <a:ea typeface="微软雅黑" pitchFamily="34" charset="-122"/>
              </a:rPr>
              <a:t>或多台机器人</a:t>
            </a:r>
            <a:r>
              <a:rPr lang="zh-CN" altLang="zh-CN" dirty="0" smtClean="0">
                <a:latin typeface="微软雅黑" pitchFamily="34" charset="-122"/>
                <a:ea typeface="微软雅黑" pitchFamily="34" charset="-122"/>
              </a:rPr>
              <a:t>建立</a:t>
            </a:r>
            <a:r>
              <a:rPr lang="zh-CN" altLang="zh-CN" dirty="0">
                <a:latin typeface="微软雅黑" pitchFamily="34" charset="-122"/>
                <a:ea typeface="微软雅黑" pitchFamily="34" charset="-122"/>
              </a:rPr>
              <a:t>起通信通道，从而可以实现各节点之间的自由通信</a:t>
            </a:r>
            <a:r>
              <a:rPr lang="zh-CN" altLang="zh-CN" dirty="0" smtClean="0">
                <a:latin typeface="微软雅黑" pitchFamily="34" charset="-122"/>
                <a:ea typeface="微软雅黑" pitchFamily="34" charset="-122"/>
              </a:rPr>
              <a:t>。该</a:t>
            </a:r>
            <a:r>
              <a:rPr lang="zh-CN" altLang="zh-CN" dirty="0">
                <a:latin typeface="微软雅黑" pitchFamily="34" charset="-122"/>
                <a:ea typeface="微软雅黑" pitchFamily="34" charset="-122"/>
              </a:rPr>
              <a:t>方案使得系统各部分之间的通讯十分方便，大大降低了系统的维护难度，而且方便拓展</a:t>
            </a:r>
            <a:r>
              <a:rPr lang="zh-CN" altLang="zh-CN" dirty="0" smtClean="0">
                <a:latin typeface="微软雅黑" pitchFamily="34" charset="-122"/>
                <a:ea typeface="微软雅黑" pitchFamily="34" charset="-122"/>
              </a:rPr>
              <a:t>。</a:t>
            </a:r>
            <a:endParaRPr lang="zh-CN" altLang="zh-CN" dirty="0">
              <a:latin typeface="微软雅黑" pitchFamily="34" charset="-122"/>
              <a:ea typeface="微软雅黑"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rcRect l="6353" t="24201" r="23123"/>
          <a:stretch>
            <a:fillRect/>
          </a:stretch>
        </p:blipFill>
        <p:spPr>
          <a:xfrm>
            <a:off x="2278665" y="785794"/>
            <a:ext cx="4233496" cy="4071966"/>
          </a:xfrm>
          <a:prstGeom prst="rect">
            <a:avLst/>
          </a:prstGeom>
        </p:spPr>
      </p:pic>
      <p:sp>
        <p:nvSpPr>
          <p:cNvPr id="6" name="Text Box 3"/>
          <p:cNvSpPr txBox="1">
            <a:spLocks noChangeArrowheads="1"/>
          </p:cNvSpPr>
          <p:nvPr/>
        </p:nvSpPr>
        <p:spPr bwMode="auto">
          <a:xfrm>
            <a:off x="4932363" y="6421438"/>
            <a:ext cx="3960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500" b="1" dirty="0">
                <a:solidFill>
                  <a:srgbClr val="993300"/>
                </a:solidFill>
                <a:latin typeface="微软雅黑" pitchFamily="34" charset="-122"/>
                <a:ea typeface="微软雅黑" pitchFamily="34" charset="-122"/>
              </a:rPr>
              <a:t>大族电机 直驱世界  </a:t>
            </a:r>
            <a:r>
              <a:rPr lang="en-US" altLang="zh-CN" sz="1600" b="1" dirty="0">
                <a:solidFill>
                  <a:srgbClr val="993300"/>
                </a:solidFill>
              </a:rPr>
              <a:t>www.hansmotor.com</a:t>
            </a:r>
            <a:endParaRPr lang="en-US" altLang="zh-CN" sz="1600" b="1" dirty="0">
              <a:solidFill>
                <a:srgbClr val="993300"/>
              </a:solidFill>
              <a:latin typeface="微软雅黑" pitchFamily="34" charset="-122"/>
              <a:ea typeface="微软雅黑" pitchFamily="34" charset="-122"/>
            </a:endParaRPr>
          </a:p>
        </p:txBody>
      </p:sp>
    </p:spTree>
    <p:extLst>
      <p:ext uri="{BB962C8B-B14F-4D97-AF65-F5344CB8AC3E}">
        <p14:creationId xmlns:p14="http://schemas.microsoft.com/office/powerpoint/2010/main" val="12309957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35269" y="1668884"/>
            <a:ext cx="3213195" cy="3831818"/>
          </a:xfrm>
          <a:prstGeom prst="rect">
            <a:avLst/>
          </a:prstGeom>
          <a:noFill/>
        </p:spPr>
        <p:txBody>
          <a:bodyPr wrap="square" rtlCol="0">
            <a:spAutoFit/>
          </a:bodyPr>
          <a:lstStyle/>
          <a:p>
            <a:pPr indent="457200">
              <a:lnSpc>
                <a:spcPct val="150000"/>
              </a:lnSpc>
            </a:pPr>
            <a:r>
              <a:rPr lang="zh-CN" altLang="en-US" dirty="0" smtClean="0">
                <a:latin typeface="微软雅黑" pitchFamily="34" charset="-122"/>
                <a:ea typeface="微软雅黑" pitchFamily="34" charset="-122"/>
              </a:rPr>
              <a:t>移动机器人</a:t>
            </a:r>
            <a:r>
              <a:rPr lang="zh-CN" altLang="zh-CN" dirty="0" smtClean="0">
                <a:latin typeface="微软雅黑" pitchFamily="34" charset="-122"/>
                <a:ea typeface="微软雅黑" pitchFamily="34" charset="-122"/>
              </a:rPr>
              <a:t>获取</a:t>
            </a:r>
            <a:r>
              <a:rPr lang="zh-CN" altLang="zh-CN" dirty="0">
                <a:latin typeface="微软雅黑" pitchFamily="34" charset="-122"/>
                <a:ea typeface="微软雅黑" pitchFamily="34" charset="-122"/>
              </a:rPr>
              <a:t>到任务后，当有多条路径可以达到目标站点时，系统</a:t>
            </a:r>
            <a:r>
              <a:rPr lang="zh-CN" altLang="zh-CN" dirty="0" smtClean="0">
                <a:latin typeface="微软雅黑" pitchFamily="34" charset="-122"/>
                <a:ea typeface="微软雅黑" pitchFamily="34" charset="-122"/>
              </a:rPr>
              <a:t>会</a:t>
            </a:r>
            <a:r>
              <a:rPr lang="zh-CN" altLang="en-US" dirty="0" smtClean="0">
                <a:latin typeface="微软雅黑" pitchFamily="34" charset="-122"/>
                <a:ea typeface="微软雅黑" pitchFamily="34" charset="-122"/>
              </a:rPr>
              <a:t>根据所有机器人运行状态，自动分配给一台最近的机器人去直行任务，并且使得机器人遵循交通管制系统，寻找</a:t>
            </a:r>
            <a:r>
              <a:rPr lang="zh-CN" altLang="zh-CN" dirty="0" smtClean="0">
                <a:latin typeface="微软雅黑" pitchFamily="34" charset="-122"/>
                <a:ea typeface="微软雅黑" pitchFamily="34" charset="-122"/>
              </a:rPr>
              <a:t>最</a:t>
            </a:r>
            <a:r>
              <a:rPr lang="zh-CN" altLang="zh-CN" dirty="0">
                <a:latin typeface="微软雅黑" pitchFamily="34" charset="-122"/>
                <a:ea typeface="微软雅黑" pitchFamily="34" charset="-122"/>
              </a:rPr>
              <a:t>优</a:t>
            </a:r>
            <a:r>
              <a:rPr lang="zh-CN" altLang="zh-CN" dirty="0" smtClean="0">
                <a:latin typeface="微软雅黑" pitchFamily="34" charset="-122"/>
                <a:ea typeface="微软雅黑" pitchFamily="34" charset="-122"/>
              </a:rPr>
              <a:t>路径</a:t>
            </a:r>
            <a:r>
              <a:rPr lang="zh-CN" altLang="en-US" dirty="0" smtClean="0">
                <a:latin typeface="微软雅黑" pitchFamily="34" charset="-122"/>
                <a:ea typeface="微软雅黑" pitchFamily="34" charset="-122"/>
              </a:rPr>
              <a:t>进行物料配送</a:t>
            </a:r>
            <a:r>
              <a:rPr lang="zh-CN"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并且保证</a:t>
            </a:r>
            <a:r>
              <a:rPr lang="zh-CN" altLang="zh-CN" dirty="0" smtClean="0">
                <a:latin typeface="微软雅黑" pitchFamily="34" charset="-122"/>
                <a:ea typeface="微软雅黑" pitchFamily="34" charset="-122"/>
              </a:rPr>
              <a:t>从而</a:t>
            </a:r>
            <a:r>
              <a:rPr lang="zh-CN" altLang="zh-CN" dirty="0">
                <a:latin typeface="微软雅黑" pitchFamily="34" charset="-122"/>
                <a:ea typeface="微软雅黑" pitchFamily="34" charset="-122"/>
              </a:rPr>
              <a:t>保障工作效率的</a:t>
            </a:r>
            <a:r>
              <a:rPr lang="zh-CN" altLang="zh-CN" dirty="0" smtClean="0">
                <a:latin typeface="微软雅黑" pitchFamily="34" charset="-122"/>
                <a:ea typeface="微软雅黑" pitchFamily="34" charset="-122"/>
              </a:rPr>
              <a:t>最大化</a:t>
            </a:r>
            <a:r>
              <a:rPr lang="zh-CN" altLang="en-US" dirty="0" smtClean="0">
                <a:latin typeface="微软雅黑" pitchFamily="34" charset="-122"/>
                <a:ea typeface="微软雅黑" pitchFamily="34" charset="-122"/>
              </a:rPr>
              <a:t>。</a:t>
            </a:r>
            <a:endParaRPr lang="zh-CN" altLang="zh-CN" dirty="0">
              <a:latin typeface="微软雅黑" pitchFamily="34" charset="-122"/>
              <a:ea typeface="微软雅黑" pitchFamily="34" charset="-122"/>
            </a:endParaRPr>
          </a:p>
        </p:txBody>
      </p:sp>
      <p:pic>
        <p:nvPicPr>
          <p:cNvPr id="6" name="图片 5"/>
          <p:cNvPicPr/>
          <p:nvPr/>
        </p:nvPicPr>
        <p:blipFill>
          <a:blip r:embed="rId2"/>
          <a:stretch>
            <a:fillRect/>
          </a:stretch>
        </p:blipFill>
        <p:spPr>
          <a:xfrm>
            <a:off x="251520" y="1516623"/>
            <a:ext cx="5040560" cy="4017094"/>
          </a:xfrm>
          <a:prstGeom prst="rect">
            <a:avLst/>
          </a:prstGeom>
        </p:spPr>
      </p:pic>
      <p:sp>
        <p:nvSpPr>
          <p:cNvPr id="9" name="内容占位符 1"/>
          <p:cNvSpPr>
            <a:spLocks noGrp="1"/>
          </p:cNvSpPr>
          <p:nvPr>
            <p:ph/>
          </p:nvPr>
        </p:nvSpPr>
        <p:spPr>
          <a:xfrm>
            <a:off x="0" y="0"/>
            <a:ext cx="7499176" cy="597724"/>
          </a:xfrm>
          <a:noFill/>
          <a:ln>
            <a:noFill/>
          </a:ln>
        </p:spPr>
        <p:txBody>
          <a:bodyPr vert="horz" wrap="square" lIns="91440" tIns="45720" rIns="91440" bIns="45720" numCol="1" anchor="t" anchorCtr="0" compatLnSpc="1">
            <a:prstTxWarp prst="textNoShape">
              <a:avLst/>
            </a:prstTxWarp>
          </a:bodyPr>
          <a:lstStyle/>
          <a:p>
            <a:pPr>
              <a:buNone/>
            </a:pPr>
            <a:r>
              <a:rPr lang="en-US" altLang="zh-CN" sz="2800" kern="1200" dirty="0" smtClean="0">
                <a:latin typeface="微软雅黑" pitchFamily="34" charset="-122"/>
                <a:ea typeface="微软雅黑" pitchFamily="34" charset="-122"/>
              </a:rPr>
              <a:t>4</a:t>
            </a:r>
            <a:r>
              <a:rPr lang="zh-CN" altLang="en-US" sz="2800" kern="1200" dirty="0" smtClean="0">
                <a:latin typeface="微软雅黑" pitchFamily="34" charset="-122"/>
                <a:ea typeface="微软雅黑" pitchFamily="34" charset="-122"/>
              </a:rPr>
              <a:t>、移动</a:t>
            </a:r>
            <a:r>
              <a:rPr lang="zh-CN" altLang="en-US" sz="2800" kern="1200" dirty="0">
                <a:latin typeface="微软雅黑" pitchFamily="34" charset="-122"/>
                <a:ea typeface="微软雅黑" pitchFamily="34" charset="-122"/>
              </a:rPr>
              <a:t>机器人路径规划</a:t>
            </a:r>
            <a:endParaRPr lang="zh-CN" altLang="zh-CN" sz="2800" kern="1200" dirty="0">
              <a:latin typeface="微软雅黑" pitchFamily="34" charset="-122"/>
              <a:ea typeface="微软雅黑" pitchFamily="34" charset="-122"/>
            </a:endParaRPr>
          </a:p>
        </p:txBody>
      </p:sp>
      <p:sp>
        <p:nvSpPr>
          <p:cNvPr id="7" name="Text Box 3"/>
          <p:cNvSpPr txBox="1">
            <a:spLocks noChangeArrowheads="1"/>
          </p:cNvSpPr>
          <p:nvPr/>
        </p:nvSpPr>
        <p:spPr bwMode="auto">
          <a:xfrm>
            <a:off x="4932363" y="6421438"/>
            <a:ext cx="3960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500" b="1" dirty="0">
                <a:solidFill>
                  <a:srgbClr val="993300"/>
                </a:solidFill>
                <a:latin typeface="微软雅黑" pitchFamily="34" charset="-122"/>
                <a:ea typeface="微软雅黑" pitchFamily="34" charset="-122"/>
              </a:rPr>
              <a:t>大族电机 直驱世界  </a:t>
            </a:r>
            <a:r>
              <a:rPr lang="en-US" altLang="zh-CN" sz="1600" b="1" dirty="0">
                <a:solidFill>
                  <a:srgbClr val="993300"/>
                </a:solidFill>
              </a:rPr>
              <a:t>www.hansmotor.com</a:t>
            </a:r>
            <a:endParaRPr lang="en-US" altLang="zh-CN" sz="1600" b="1" dirty="0">
              <a:solidFill>
                <a:srgbClr val="993300"/>
              </a:solidFill>
              <a:latin typeface="微软雅黑" pitchFamily="34" charset="-122"/>
              <a:ea typeface="微软雅黑" pitchFamily="34" charset="-122"/>
            </a:endParaRPr>
          </a:p>
        </p:txBody>
      </p:sp>
    </p:spTree>
    <p:extLst>
      <p:ext uri="{BB962C8B-B14F-4D97-AF65-F5344CB8AC3E}">
        <p14:creationId xmlns:p14="http://schemas.microsoft.com/office/powerpoint/2010/main" val="1363251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98"/>
          <p:cNvSpPr/>
          <p:nvPr/>
        </p:nvSpPr>
        <p:spPr>
          <a:xfrm>
            <a:off x="0" y="10716"/>
            <a:ext cx="9144000" cy="648072"/>
          </a:xfrm>
          <a:prstGeom prst="rect">
            <a:avLst/>
          </a:prstGeom>
          <a:noFill/>
          <a:ln>
            <a:noFill/>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pPr>
            <a:r>
              <a:rPr lang="en-US" altLang="zh-CN" sz="2800" dirty="0">
                <a:solidFill>
                  <a:schemeClr val="tx1"/>
                </a:solidFill>
                <a:latin typeface="微软雅黑" pitchFamily="34" charset="-122"/>
                <a:ea typeface="微软雅黑" pitchFamily="34" charset="-122"/>
              </a:rPr>
              <a:t>1.0 </a:t>
            </a:r>
            <a:r>
              <a:rPr lang="zh-CN" altLang="en-US" sz="2800" dirty="0">
                <a:solidFill>
                  <a:schemeClr val="tx1"/>
                </a:solidFill>
                <a:latin typeface="微软雅黑" pitchFamily="34" charset="-122"/>
                <a:ea typeface="微软雅黑" pitchFamily="34" charset="-122"/>
              </a:rPr>
              <a:t>大族移动机器人类型</a:t>
            </a:r>
          </a:p>
        </p:txBody>
      </p:sp>
      <p:sp>
        <p:nvSpPr>
          <p:cNvPr id="10" name="矩形 9"/>
          <p:cNvSpPr/>
          <p:nvPr/>
        </p:nvSpPr>
        <p:spPr>
          <a:xfrm>
            <a:off x="6500826" y="5705724"/>
            <a:ext cx="2088232" cy="576064"/>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1" algn="ctr"/>
            <a:r>
              <a:rPr lang="zh-CN" altLang="en-US" sz="2000" b="1" dirty="0" smtClean="0">
                <a:solidFill>
                  <a:schemeClr val="tx1"/>
                </a:solidFill>
                <a:latin typeface="+mn-ea"/>
              </a:rPr>
              <a:t>双向潜伏式</a:t>
            </a:r>
            <a:endParaRPr lang="en-US" altLang="zh-CN" sz="2000" b="1" dirty="0" smtClean="0">
              <a:solidFill>
                <a:schemeClr val="tx1"/>
              </a:solidFill>
              <a:latin typeface="+mn-ea"/>
            </a:endParaRPr>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2264" y="4000504"/>
            <a:ext cx="2313946" cy="1696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42844" y="1142984"/>
            <a:ext cx="2286016" cy="1884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0430" y="4099630"/>
            <a:ext cx="2286016" cy="1597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158" y="4000504"/>
            <a:ext cx="2613091" cy="175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3428992" y="5710456"/>
            <a:ext cx="2088232" cy="576064"/>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1" algn="ctr"/>
            <a:r>
              <a:rPr lang="zh-CN" altLang="en-US" sz="2000" b="1" dirty="0" smtClean="0">
                <a:solidFill>
                  <a:schemeClr val="tx1"/>
                </a:solidFill>
                <a:latin typeface="+mn-ea"/>
              </a:rPr>
              <a:t>单向潜伏式</a:t>
            </a:r>
            <a:endParaRPr lang="en-US" altLang="zh-CN" sz="2000" b="1" dirty="0" smtClean="0">
              <a:solidFill>
                <a:schemeClr val="tx1"/>
              </a:solidFill>
              <a:latin typeface="+mn-ea"/>
            </a:endParaRPr>
          </a:p>
        </p:txBody>
      </p:sp>
      <p:sp>
        <p:nvSpPr>
          <p:cNvPr id="15" name="矩形 14"/>
          <p:cNvSpPr/>
          <p:nvPr/>
        </p:nvSpPr>
        <p:spPr>
          <a:xfrm>
            <a:off x="483504" y="5710456"/>
            <a:ext cx="2088232" cy="576064"/>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1" algn="ctr"/>
            <a:r>
              <a:rPr lang="zh-CN" altLang="en-US" sz="2000" b="1" dirty="0" smtClean="0">
                <a:solidFill>
                  <a:schemeClr val="tx1"/>
                </a:solidFill>
                <a:latin typeface="+mn-ea"/>
              </a:rPr>
              <a:t>背负牵引式</a:t>
            </a:r>
            <a:endParaRPr lang="en-US" altLang="zh-CN" sz="2000" b="1" dirty="0" smtClean="0">
              <a:solidFill>
                <a:schemeClr val="tx1"/>
              </a:solidFill>
              <a:latin typeface="+mn-ea"/>
            </a:endParaRPr>
          </a:p>
        </p:txBody>
      </p:sp>
      <p:sp>
        <p:nvSpPr>
          <p:cNvPr id="16" name="矩形 15"/>
          <p:cNvSpPr/>
          <p:nvPr/>
        </p:nvSpPr>
        <p:spPr>
          <a:xfrm>
            <a:off x="928662" y="3062002"/>
            <a:ext cx="1285884" cy="576064"/>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lvl="1"/>
            <a:r>
              <a:rPr lang="zh-CN" altLang="en-US" sz="2000" b="1" dirty="0" smtClean="0">
                <a:solidFill>
                  <a:schemeClr val="tx1"/>
                </a:solidFill>
                <a:latin typeface="+mn-ea"/>
              </a:rPr>
              <a:t>顶升式</a:t>
            </a:r>
            <a:endParaRPr lang="en-US" altLang="zh-CN" sz="2000" b="1" dirty="0" smtClean="0">
              <a:solidFill>
                <a:schemeClr val="tx1"/>
              </a:solidFill>
              <a:latin typeface="+mn-ea"/>
            </a:endParaRPr>
          </a:p>
        </p:txBody>
      </p:sp>
      <p:pic>
        <p:nvPicPr>
          <p:cNvPr id="11" name="Picture 2" descr="E:\AGV项目\华为项目方案\小车渲染图\小车.171.jpg"/>
          <p:cNvPicPr>
            <a:picLocks noChangeAspect="1" noChangeArrowheads="1"/>
          </p:cNvPicPr>
          <p:nvPr/>
        </p:nvPicPr>
        <p:blipFill>
          <a:blip r:embed="rId7" cstate="print"/>
          <a:srcRect l="33562" t="21473" r="32219" b="15052"/>
          <a:stretch>
            <a:fillRect/>
          </a:stretch>
        </p:blipFill>
        <p:spPr bwMode="auto">
          <a:xfrm>
            <a:off x="6929454" y="1145674"/>
            <a:ext cx="2000264" cy="1944701"/>
          </a:xfrm>
          <a:prstGeom prst="rect">
            <a:avLst/>
          </a:prstGeom>
          <a:noFill/>
        </p:spPr>
      </p:pic>
      <p:sp>
        <p:nvSpPr>
          <p:cNvPr id="12" name="矩形 11"/>
          <p:cNvSpPr/>
          <p:nvPr/>
        </p:nvSpPr>
        <p:spPr>
          <a:xfrm>
            <a:off x="6715140" y="3088392"/>
            <a:ext cx="2088232" cy="576064"/>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1" algn="ctr"/>
            <a:r>
              <a:rPr lang="zh-CN" altLang="en-US" sz="2000" b="1" dirty="0" smtClean="0">
                <a:solidFill>
                  <a:schemeClr val="tx1"/>
                </a:solidFill>
                <a:latin typeface="+mn-ea"/>
              </a:rPr>
              <a:t>激光导航</a:t>
            </a:r>
            <a:endParaRPr lang="en-US" altLang="zh-CN" sz="2000" b="1" dirty="0" smtClean="0">
              <a:solidFill>
                <a:schemeClr val="tx1"/>
              </a:solidFill>
              <a:latin typeface="+mn-ea"/>
            </a:endParaRPr>
          </a:p>
        </p:txBody>
      </p:sp>
      <p:sp>
        <p:nvSpPr>
          <p:cNvPr id="13" name="Text Box 3"/>
          <p:cNvSpPr txBox="1">
            <a:spLocks noChangeArrowheads="1"/>
          </p:cNvSpPr>
          <p:nvPr/>
        </p:nvSpPr>
        <p:spPr bwMode="auto">
          <a:xfrm>
            <a:off x="4932363" y="6421438"/>
            <a:ext cx="3960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500" b="1" dirty="0">
                <a:solidFill>
                  <a:srgbClr val="993300"/>
                </a:solidFill>
                <a:latin typeface="微软雅黑" pitchFamily="34" charset="-122"/>
                <a:ea typeface="微软雅黑" pitchFamily="34" charset="-122"/>
              </a:rPr>
              <a:t>大族电机 直驱世界  </a:t>
            </a:r>
            <a:r>
              <a:rPr lang="en-US" altLang="zh-CN" sz="1600" b="1" dirty="0">
                <a:solidFill>
                  <a:srgbClr val="993300"/>
                </a:solidFill>
              </a:rPr>
              <a:t>www.hansmotor.com</a:t>
            </a:r>
            <a:endParaRPr lang="en-US" altLang="zh-CN" sz="1600" b="1" dirty="0">
              <a:solidFill>
                <a:srgbClr val="993300"/>
              </a:solidFill>
              <a:latin typeface="微软雅黑" pitchFamily="34" charset="-122"/>
              <a:ea typeface="微软雅黑" pitchFamily="34" charset="-122"/>
            </a:endParaRPr>
          </a:p>
        </p:txBody>
      </p:sp>
      <p:sp>
        <p:nvSpPr>
          <p:cNvPr id="18" name="矩形 17"/>
          <p:cNvSpPr/>
          <p:nvPr/>
        </p:nvSpPr>
        <p:spPr>
          <a:xfrm>
            <a:off x="3500430" y="3074500"/>
            <a:ext cx="2088232" cy="576064"/>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1" algn="ctr"/>
            <a:r>
              <a:rPr lang="zh-CN" altLang="en-US" sz="2000" b="1" dirty="0" smtClean="0">
                <a:solidFill>
                  <a:schemeClr val="tx1"/>
                </a:solidFill>
                <a:latin typeface="+mn-ea"/>
              </a:rPr>
              <a:t>在线充电式</a:t>
            </a:r>
            <a:endParaRPr lang="en-US" altLang="zh-CN" sz="2000" b="1" dirty="0" smtClean="0">
              <a:solidFill>
                <a:schemeClr val="tx1"/>
              </a:solidFill>
              <a:latin typeface="+mn-ea"/>
            </a:endParaRPr>
          </a:p>
        </p:txBody>
      </p:sp>
      <p:pic>
        <p:nvPicPr>
          <p:cNvPr id="25601" name="Picture 1"/>
          <p:cNvPicPr>
            <a:picLocks noChangeAspect="1" noChangeArrowheads="1"/>
          </p:cNvPicPr>
          <p:nvPr/>
        </p:nvPicPr>
        <p:blipFill>
          <a:blip r:embed="rId8" cstate="print"/>
          <a:srcRect/>
          <a:stretch>
            <a:fillRect/>
          </a:stretch>
        </p:blipFill>
        <p:spPr bwMode="auto">
          <a:xfrm>
            <a:off x="2714612" y="1231814"/>
            <a:ext cx="3786214" cy="1771248"/>
          </a:xfrm>
          <a:prstGeom prst="rect">
            <a:avLst/>
          </a:prstGeom>
          <a:noFill/>
          <a:ln w="9525">
            <a:noFill/>
            <a:miter lim="800000"/>
            <a:headEnd/>
            <a:tailEnd/>
          </a:ln>
          <a:effectLst/>
        </p:spPr>
      </p:pic>
    </p:spTree>
    <p:extLst>
      <p:ext uri="{BB962C8B-B14F-4D97-AF65-F5344CB8AC3E}">
        <p14:creationId xmlns:p14="http://schemas.microsoft.com/office/powerpoint/2010/main" val="318470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98"/>
          <p:cNvSpPr/>
          <p:nvPr/>
        </p:nvSpPr>
        <p:spPr>
          <a:xfrm>
            <a:off x="0" y="-27384"/>
            <a:ext cx="9144000" cy="648072"/>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altLang="zh-CN" sz="2800" dirty="0" smtClean="0">
                <a:solidFill>
                  <a:schemeClr val="tx1"/>
                </a:solidFill>
                <a:latin typeface="微软雅黑" pitchFamily="34" charset="-122"/>
                <a:ea typeface="微软雅黑" pitchFamily="34" charset="-122"/>
              </a:rPr>
              <a:t>1.1</a:t>
            </a:r>
            <a:r>
              <a:rPr lang="zh-CN" altLang="en-US" sz="2800" dirty="0" smtClean="0">
                <a:solidFill>
                  <a:schemeClr val="tx1"/>
                </a:solidFill>
                <a:latin typeface="微软雅黑" pitchFamily="34" charset="-122"/>
                <a:ea typeface="微软雅黑" pitchFamily="34" charset="-122"/>
              </a:rPr>
              <a:t>  </a:t>
            </a:r>
            <a:r>
              <a:rPr lang="en-US" altLang="zh-CN" sz="2800" dirty="0" smtClean="0">
                <a:solidFill>
                  <a:schemeClr val="tx1"/>
                </a:solidFill>
                <a:latin typeface="微软雅黑" pitchFamily="34" charset="-122"/>
                <a:ea typeface="微软雅黑" pitchFamily="34" charset="-122"/>
              </a:rPr>
              <a:t>AGV</a:t>
            </a:r>
            <a:r>
              <a:rPr lang="zh-CN" altLang="en-US" sz="2800" dirty="0" smtClean="0">
                <a:solidFill>
                  <a:schemeClr val="tx1"/>
                </a:solidFill>
                <a:latin typeface="微软雅黑" pitchFamily="34" charset="-122"/>
                <a:ea typeface="微软雅黑" pitchFamily="34" charset="-122"/>
              </a:rPr>
              <a:t>通用平台开发</a:t>
            </a:r>
            <a:endParaRPr lang="zh-CN" altLang="en-US" sz="2800" dirty="0">
              <a:solidFill>
                <a:schemeClr val="tx1"/>
              </a:solidFill>
              <a:latin typeface="微软雅黑" pitchFamily="34" charset="-122"/>
              <a:ea typeface="微软雅黑" pitchFamily="34" charset="-122"/>
            </a:endParaRPr>
          </a:p>
        </p:txBody>
      </p:sp>
      <p:sp>
        <p:nvSpPr>
          <p:cNvPr id="13" name="Text Box 3"/>
          <p:cNvSpPr txBox="1">
            <a:spLocks noChangeArrowheads="1"/>
          </p:cNvSpPr>
          <p:nvPr/>
        </p:nvSpPr>
        <p:spPr bwMode="auto">
          <a:xfrm>
            <a:off x="4932363" y="6421438"/>
            <a:ext cx="3960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500" b="1" dirty="0">
                <a:solidFill>
                  <a:srgbClr val="993300"/>
                </a:solidFill>
                <a:latin typeface="微软雅黑" pitchFamily="34" charset="-122"/>
                <a:ea typeface="微软雅黑" pitchFamily="34" charset="-122"/>
              </a:rPr>
              <a:t>大族电机 直驱世界  </a:t>
            </a:r>
            <a:r>
              <a:rPr lang="en-US" altLang="zh-CN" sz="1600" b="1" dirty="0">
                <a:solidFill>
                  <a:srgbClr val="993300"/>
                </a:solidFill>
              </a:rPr>
              <a:t>www.hansmotor.com</a:t>
            </a:r>
            <a:endParaRPr lang="en-US" altLang="zh-CN" sz="1600" b="1" dirty="0">
              <a:solidFill>
                <a:srgbClr val="993300"/>
              </a:solidFill>
              <a:latin typeface="微软雅黑" pitchFamily="34" charset="-122"/>
              <a:ea typeface="微软雅黑" pitchFamily="34" charset="-122"/>
            </a:endParaRPr>
          </a:p>
        </p:txBody>
      </p:sp>
      <p:sp>
        <p:nvSpPr>
          <p:cNvPr id="20" name="矩形 19"/>
          <p:cNvSpPr/>
          <p:nvPr/>
        </p:nvSpPr>
        <p:spPr>
          <a:xfrm>
            <a:off x="571472" y="5072074"/>
            <a:ext cx="8215370" cy="1143008"/>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lvl="1" indent="457200">
              <a:lnSpc>
                <a:spcPct val="150000"/>
              </a:lnSpc>
            </a:pPr>
            <a:r>
              <a:rPr lang="zh-CN" altLang="en-US" dirty="0" smtClean="0">
                <a:solidFill>
                  <a:schemeClr val="tx1"/>
                </a:solidFill>
                <a:latin typeface="微软雅黑" pitchFamily="34" charset="-122"/>
                <a:ea typeface="微软雅黑" pitchFamily="34" charset="-122"/>
              </a:rPr>
              <a:t>设计了一款通用型移动机器人平台，通过其上部结构改变，衍生出不同型号的不同功能的</a:t>
            </a:r>
            <a:r>
              <a:rPr lang="en-US" altLang="zh-CN" dirty="0" smtClean="0">
                <a:solidFill>
                  <a:schemeClr val="tx1"/>
                </a:solidFill>
                <a:latin typeface="微软雅黑" pitchFamily="34" charset="-122"/>
                <a:ea typeface="微软雅黑" pitchFamily="34" charset="-122"/>
              </a:rPr>
              <a:t>AGV</a:t>
            </a:r>
            <a:r>
              <a:rPr lang="zh-CN" altLang="en-US" dirty="0" smtClean="0">
                <a:solidFill>
                  <a:schemeClr val="tx1"/>
                </a:solidFill>
                <a:latin typeface="微软雅黑" pitchFamily="34" charset="-122"/>
                <a:ea typeface="微软雅黑" pitchFamily="34" charset="-122"/>
              </a:rPr>
              <a:t>小车，可以实现直接物料背负、货架背负又可以实现潜伏货架牵引。该平台在多处客户测试，其定位精度，启停加速性能等优良。</a:t>
            </a:r>
            <a:endParaRPr lang="en-US" altLang="zh-CN" dirty="0" smtClean="0">
              <a:solidFill>
                <a:schemeClr val="tx1"/>
              </a:solidFill>
              <a:latin typeface="微软雅黑" pitchFamily="34" charset="-122"/>
              <a:ea typeface="微软雅黑" pitchFamily="34" charset="-122"/>
            </a:endParaRPr>
          </a:p>
        </p:txBody>
      </p:sp>
      <p:grpSp>
        <p:nvGrpSpPr>
          <p:cNvPr id="2" name="组合 15"/>
          <p:cNvGrpSpPr/>
          <p:nvPr/>
        </p:nvGrpSpPr>
        <p:grpSpPr>
          <a:xfrm>
            <a:off x="71404" y="804875"/>
            <a:ext cx="8858282" cy="4195761"/>
            <a:chOff x="71404" y="947751"/>
            <a:chExt cx="8858282" cy="4195761"/>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1404" y="3357562"/>
              <a:ext cx="2166778" cy="17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descr="E:\AGV项目\AGV设计及渲染文件\成品\未标题-1.jpg"/>
            <p:cNvPicPr>
              <a:picLocks noChangeAspect="1" noChangeArrowheads="1"/>
            </p:cNvPicPr>
            <p:nvPr/>
          </p:nvPicPr>
          <p:blipFill>
            <a:blip r:embed="rId4" cstate="print">
              <a:lum bright="10000"/>
            </a:blip>
            <a:srcRect l="7496" t="28508" r="9345" b="24053"/>
            <a:stretch>
              <a:fillRect/>
            </a:stretch>
          </p:blipFill>
          <p:spPr bwMode="auto">
            <a:xfrm flipH="1">
              <a:off x="4640420" y="3357562"/>
              <a:ext cx="2074720" cy="1673921"/>
            </a:xfrm>
            <a:prstGeom prst="rect">
              <a:avLst/>
            </a:prstGeom>
            <a:noFill/>
          </p:spPr>
        </p:pic>
        <p:pic>
          <p:nvPicPr>
            <p:cNvPr id="21" name="Picture 2" descr="E:\AGV项目\AGV设计及渲染文件\图片\untitled.807.jpg"/>
            <p:cNvPicPr>
              <a:picLocks noChangeAspect="1" noChangeArrowheads="1"/>
            </p:cNvPicPr>
            <p:nvPr/>
          </p:nvPicPr>
          <p:blipFill>
            <a:blip r:embed="rId5" cstate="print"/>
            <a:srcRect l="27489" t="14532" r="27042" b="12806"/>
            <a:stretch>
              <a:fillRect/>
            </a:stretch>
          </p:blipFill>
          <p:spPr bwMode="auto">
            <a:xfrm flipH="1">
              <a:off x="2406520" y="3393497"/>
              <a:ext cx="1951166" cy="1750015"/>
            </a:xfrm>
            <a:prstGeom prst="rect">
              <a:avLst/>
            </a:prstGeom>
            <a:noFill/>
          </p:spPr>
        </p:pic>
        <p:pic>
          <p:nvPicPr>
            <p:cNvPr id="2051" name="Picture 3" descr="E:\AGV项目\AGV设计及渲染文件\122.JPG"/>
            <p:cNvPicPr>
              <a:picLocks noChangeAspect="1" noChangeArrowheads="1"/>
            </p:cNvPicPr>
            <p:nvPr/>
          </p:nvPicPr>
          <p:blipFill>
            <a:blip r:embed="rId6" cstate="print">
              <a:lum bright="10000"/>
            </a:blip>
            <a:srcRect l="26130" t="14799" r="14459" b="4119"/>
            <a:stretch>
              <a:fillRect/>
            </a:stretch>
          </p:blipFill>
          <p:spPr bwMode="auto">
            <a:xfrm>
              <a:off x="3786182" y="947751"/>
              <a:ext cx="2071702" cy="1558841"/>
            </a:xfrm>
            <a:prstGeom prst="rect">
              <a:avLst/>
            </a:prstGeom>
            <a:noFill/>
          </p:spPr>
        </p:pic>
        <p:cxnSp>
          <p:nvCxnSpPr>
            <p:cNvPr id="22" name="直接连接符 21"/>
            <p:cNvCxnSpPr/>
            <p:nvPr/>
          </p:nvCxnSpPr>
          <p:spPr>
            <a:xfrm rot="5400000" flipH="1" flipV="1">
              <a:off x="783161" y="3145873"/>
              <a:ext cx="434672" cy="794"/>
            </a:xfrm>
            <a:prstGeom prst="line">
              <a:avLst/>
            </a:prstGeom>
            <a:ln w="25400">
              <a:solidFill>
                <a:schemeClr val="tx1"/>
              </a:solidFill>
              <a:headEnd type="triangle" w="med" len="lg"/>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10800000">
              <a:off x="1000100" y="2928934"/>
              <a:ext cx="7000924" cy="0"/>
            </a:xfrm>
            <a:prstGeom prst="line">
              <a:avLst/>
            </a:prstGeom>
            <a:ln w="25400">
              <a:solidFill>
                <a:schemeClr val="tx1"/>
              </a:solidFill>
              <a:headEnd type="none" w="med" len="lg"/>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5400000" flipH="1" flipV="1">
              <a:off x="4568032" y="2718587"/>
              <a:ext cx="436563" cy="0"/>
            </a:xfrm>
            <a:prstGeom prst="line">
              <a:avLst/>
            </a:prstGeom>
            <a:ln w="25400">
              <a:solidFill>
                <a:schemeClr val="tx1"/>
              </a:solidFill>
              <a:headEnd type="triangle" w="med" len="lg"/>
            </a:ln>
          </p:spPr>
          <p:style>
            <a:lnRef idx="1">
              <a:schemeClr val="accent1"/>
            </a:lnRef>
            <a:fillRef idx="0">
              <a:schemeClr val="accent1"/>
            </a:fillRef>
            <a:effectRef idx="0">
              <a:schemeClr val="accent1"/>
            </a:effectRef>
            <a:fontRef idx="minor">
              <a:schemeClr val="tx1"/>
            </a:fontRef>
          </p:style>
        </p:cxnSp>
        <p:pic>
          <p:nvPicPr>
            <p:cNvPr id="15" name="Picture 2" descr="E:\AGV项目\小型移动平台\举升式AGV修改定版#\方案评审PPT及图片\14.JPG"/>
            <p:cNvPicPr>
              <a:picLocks noChangeAspect="1" noChangeArrowheads="1"/>
            </p:cNvPicPr>
            <p:nvPr/>
          </p:nvPicPr>
          <p:blipFill>
            <a:blip r:embed="rId7" cstate="print"/>
            <a:srcRect l="27757" r="8080"/>
            <a:stretch>
              <a:fillRect/>
            </a:stretch>
          </p:blipFill>
          <p:spPr bwMode="auto">
            <a:xfrm>
              <a:off x="6929454" y="3407862"/>
              <a:ext cx="2000232" cy="1718711"/>
            </a:xfrm>
            <a:prstGeom prst="rect">
              <a:avLst/>
            </a:prstGeom>
            <a:noFill/>
          </p:spPr>
        </p:pic>
        <p:cxnSp>
          <p:nvCxnSpPr>
            <p:cNvPr id="23" name="直接连接符 22"/>
            <p:cNvCxnSpPr/>
            <p:nvPr/>
          </p:nvCxnSpPr>
          <p:spPr>
            <a:xfrm rot="5400000" flipH="1" flipV="1">
              <a:off x="3140615" y="3145873"/>
              <a:ext cx="434672" cy="794"/>
            </a:xfrm>
            <a:prstGeom prst="line">
              <a:avLst/>
            </a:prstGeom>
            <a:ln w="25400">
              <a:solidFill>
                <a:schemeClr val="tx1"/>
              </a:solidFill>
              <a:headEnd type="triangle" w="med" len="lg"/>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5400000" flipH="1" flipV="1">
              <a:off x="5426631" y="3145873"/>
              <a:ext cx="434672" cy="794"/>
            </a:xfrm>
            <a:prstGeom prst="line">
              <a:avLst/>
            </a:prstGeom>
            <a:ln w="25400">
              <a:solidFill>
                <a:schemeClr val="tx1"/>
              </a:solidFill>
              <a:headEnd type="triangle" w="med" len="lg"/>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rot="5400000" flipH="1" flipV="1">
              <a:off x="7784085" y="3145873"/>
              <a:ext cx="434672" cy="794"/>
            </a:xfrm>
            <a:prstGeom prst="line">
              <a:avLst/>
            </a:prstGeom>
            <a:ln w="25400">
              <a:solidFill>
                <a:schemeClr val="tx1"/>
              </a:solidFill>
              <a:headEnd type="triangle" w="med"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470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1671370806"/>
              </p:ext>
            </p:extLst>
          </p:nvPr>
        </p:nvGraphicFramePr>
        <p:xfrm>
          <a:off x="4714876" y="3446391"/>
          <a:ext cx="4286280" cy="2840129"/>
        </p:xfrm>
        <a:graphic>
          <a:graphicData uri="http://schemas.openxmlformats.org/drawingml/2006/table">
            <a:tbl>
              <a:tblPr firstRow="1" bandRow="1">
                <a:tableStyleId>{5C22544A-7EE6-4342-B048-85BDC9FD1C3A}</a:tableStyleId>
              </a:tblPr>
              <a:tblGrid>
                <a:gridCol w="1214446"/>
                <a:gridCol w="3071834"/>
              </a:tblGrid>
              <a:tr h="272936">
                <a:tc>
                  <a:txBody>
                    <a:bodyPr/>
                    <a:lstStyle/>
                    <a:p>
                      <a:pPr algn="ctr"/>
                      <a:r>
                        <a:rPr lang="zh-CN" altLang="en-US" sz="1200" b="1" dirty="0" smtClean="0">
                          <a:solidFill>
                            <a:schemeClr val="tx1"/>
                          </a:solidFill>
                        </a:rPr>
                        <a:t>外形尺寸</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smtClean="0">
                          <a:solidFill>
                            <a:schemeClr val="tx1"/>
                          </a:solidFill>
                        </a:rPr>
                        <a:t>L810×W600×H370mm</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2936">
                <a:tc>
                  <a:txBody>
                    <a:bodyPr/>
                    <a:lstStyle/>
                    <a:p>
                      <a:pPr algn="ctr"/>
                      <a:r>
                        <a:rPr lang="zh-CN" altLang="en-US" sz="1200" b="1" dirty="0" smtClean="0">
                          <a:solidFill>
                            <a:schemeClr val="tx1"/>
                          </a:solidFill>
                        </a:rPr>
                        <a:t>运载类型</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顶升式</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2936">
                <a:tc>
                  <a:txBody>
                    <a:bodyPr/>
                    <a:lstStyle/>
                    <a:p>
                      <a:pPr algn="ctr"/>
                      <a:r>
                        <a:rPr lang="zh-CN" altLang="en-US" sz="1200" b="1" dirty="0" smtClean="0">
                          <a:solidFill>
                            <a:schemeClr val="tx1"/>
                          </a:solidFill>
                        </a:rPr>
                        <a:t>导航类型</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磁带导航</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2936">
                <a:tc>
                  <a:txBody>
                    <a:bodyPr/>
                    <a:lstStyle/>
                    <a:p>
                      <a:pPr algn="ctr"/>
                      <a:r>
                        <a:rPr lang="zh-CN" altLang="en-US" sz="1200" b="1" dirty="0" smtClean="0">
                          <a:solidFill>
                            <a:schemeClr val="tx1"/>
                          </a:solidFill>
                        </a:rPr>
                        <a:t>行走方式</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双向行走</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2936">
                <a:tc>
                  <a:txBody>
                    <a:bodyPr/>
                    <a:lstStyle/>
                    <a:p>
                      <a:pPr algn="ctr"/>
                      <a:r>
                        <a:rPr lang="zh-CN" altLang="en-US" sz="1200" b="1" dirty="0" smtClean="0">
                          <a:solidFill>
                            <a:schemeClr val="tx1"/>
                          </a:solidFill>
                        </a:rPr>
                        <a:t>运载能力</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smtClean="0">
                          <a:solidFill>
                            <a:schemeClr val="tx1"/>
                          </a:solidFill>
                        </a:rPr>
                        <a:t>75Kg</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2936">
                <a:tc>
                  <a:txBody>
                    <a:bodyPr/>
                    <a:lstStyle/>
                    <a:p>
                      <a:pPr algn="ctr"/>
                      <a:r>
                        <a:rPr lang="zh-CN" altLang="en-US" sz="1200" b="1" dirty="0" smtClean="0">
                          <a:solidFill>
                            <a:schemeClr val="tx1"/>
                          </a:solidFill>
                        </a:rPr>
                        <a:t>行进速度</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smtClean="0">
                          <a:solidFill>
                            <a:schemeClr val="tx1"/>
                          </a:solidFill>
                        </a:rPr>
                        <a:t>45m/min</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2936">
                <a:tc>
                  <a:txBody>
                    <a:bodyPr/>
                    <a:lstStyle/>
                    <a:p>
                      <a:pPr algn="ctr"/>
                      <a:r>
                        <a:rPr lang="zh-CN" altLang="en-US" sz="1200" b="1" dirty="0" smtClean="0">
                          <a:solidFill>
                            <a:schemeClr val="tx1"/>
                          </a:solidFill>
                        </a:rPr>
                        <a:t>蓄电池</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baseline="0" dirty="0" smtClean="0">
                          <a:solidFill>
                            <a:schemeClr val="tx1"/>
                          </a:solidFill>
                        </a:rPr>
                        <a:t>锂电</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2936">
                <a:tc>
                  <a:txBody>
                    <a:bodyPr/>
                    <a:lstStyle/>
                    <a:p>
                      <a:pPr algn="ctr"/>
                      <a:r>
                        <a:rPr lang="zh-CN" altLang="en-US" sz="1200" b="1" dirty="0" smtClean="0">
                          <a:solidFill>
                            <a:schemeClr val="tx1"/>
                          </a:solidFill>
                        </a:rPr>
                        <a:t>充电方式</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手动</a:t>
                      </a:r>
                      <a:r>
                        <a:rPr lang="en-US" altLang="zh-CN" sz="1200" b="1" dirty="0" smtClean="0">
                          <a:solidFill>
                            <a:schemeClr val="tx1"/>
                          </a:solidFill>
                        </a:rPr>
                        <a:t>/</a:t>
                      </a:r>
                      <a:r>
                        <a:rPr lang="zh-CN" altLang="en-US" sz="1200" b="1" dirty="0" smtClean="0">
                          <a:solidFill>
                            <a:schemeClr val="tx1"/>
                          </a:solidFill>
                        </a:rPr>
                        <a:t>自动</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7293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rPr>
                        <a:t>定位精度</a:t>
                      </a: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smtClean="0">
                          <a:solidFill>
                            <a:schemeClr val="tx1"/>
                          </a:solidFill>
                        </a:rPr>
                        <a:t>≤±10mm</a:t>
                      </a:r>
                      <a:endParaRPr lang="zh-CN" altLang="en-US" sz="1200" b="1" dirty="0" smtClean="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8370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rPr>
                        <a:t>通信方式</a:t>
                      </a: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rPr>
                        <a:t>无线局域网通信</a:t>
                      </a: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TextBox 6"/>
          <p:cNvSpPr txBox="1"/>
          <p:nvPr/>
        </p:nvSpPr>
        <p:spPr>
          <a:xfrm>
            <a:off x="285720" y="3286124"/>
            <a:ext cx="4357718" cy="3046988"/>
          </a:xfrm>
          <a:prstGeom prst="rect">
            <a:avLst/>
          </a:prstGeom>
          <a:noFill/>
        </p:spPr>
        <p:txBody>
          <a:bodyPr wrap="square" rtlCol="0">
            <a:spAutoFit/>
          </a:bodyPr>
          <a:lstStyle/>
          <a:p>
            <a:pPr>
              <a:lnSpc>
                <a:spcPct val="150000"/>
              </a:lnSpc>
            </a:pPr>
            <a:r>
              <a:rPr lang="zh-CN" altLang="en-US" sz="1600" b="1" dirty="0" smtClean="0">
                <a:latin typeface="微软雅黑" pitchFamily="34" charset="-122"/>
                <a:ea typeface="微软雅黑" pitchFamily="34" charset="-122"/>
              </a:rPr>
              <a:t>产品介绍：</a:t>
            </a:r>
            <a:endParaRPr lang="en-US" altLang="zh-CN" sz="1600" b="1" dirty="0" smtClean="0">
              <a:latin typeface="微软雅黑" pitchFamily="34" charset="-122"/>
              <a:ea typeface="微软雅黑" pitchFamily="34" charset="-122"/>
            </a:endParaRPr>
          </a:p>
          <a:p>
            <a:pPr>
              <a:lnSpc>
                <a:spcPct val="150000"/>
              </a:lnSpc>
            </a:pPr>
            <a:r>
              <a:rPr lang="zh-CN" altLang="en-US" sz="1600" dirty="0" smtClean="0">
                <a:latin typeface="微软雅黑" pitchFamily="34" charset="-122"/>
                <a:ea typeface="微软雅黑" pitchFamily="34" charset="-122"/>
              </a:rPr>
              <a:t>       顶升式移动机器人，该车型为通用移动机器人平台，可以绕自身实现零半径转向，动作灵活，适合孔径或路径狭小、空间紧凑的仓储系统。顶升装置升降货料框或货架将其运送到制定地点，并自动卸货离开。顶升装置可更换成其他承载装置，灵活性好。</a:t>
            </a:r>
            <a:endParaRPr lang="en-US" altLang="zh-CN" sz="1600" dirty="0" smtClean="0">
              <a:latin typeface="微软雅黑" pitchFamily="34" charset="-122"/>
              <a:ea typeface="微软雅黑" pitchFamily="34" charset="-122"/>
            </a:endParaRPr>
          </a:p>
          <a:p>
            <a:pPr>
              <a:lnSpc>
                <a:spcPct val="150000"/>
              </a:lnSpc>
            </a:pPr>
            <a:r>
              <a:rPr lang="zh-CN" altLang="en-US" sz="1600" b="1" dirty="0" smtClean="0">
                <a:latin typeface="微软雅黑" pitchFamily="34" charset="-122"/>
                <a:ea typeface="微软雅黑" pitchFamily="34" charset="-122"/>
              </a:rPr>
              <a:t>应用范围：</a:t>
            </a:r>
            <a:r>
              <a:rPr lang="en-US" altLang="zh-CN" sz="1600" dirty="0" smtClean="0">
                <a:latin typeface="微软雅黑" pitchFamily="34" charset="-122"/>
                <a:ea typeface="微软雅黑" pitchFamily="34" charset="-122"/>
              </a:rPr>
              <a:t>3C</a:t>
            </a:r>
            <a:r>
              <a:rPr lang="zh-CN" altLang="en-US" sz="1600" dirty="0" smtClean="0">
                <a:latin typeface="微软雅黑" pitchFamily="34" charset="-122"/>
                <a:ea typeface="微软雅黑" pitchFamily="34" charset="-122"/>
              </a:rPr>
              <a:t>、家电、仓储、物流、烟草等。</a:t>
            </a:r>
            <a:endParaRPr lang="zh-CN" altLang="en-US" sz="1600" dirty="0">
              <a:latin typeface="微软雅黑" pitchFamily="34" charset="-122"/>
              <a:ea typeface="微软雅黑" pitchFamily="34" charset="-122"/>
            </a:endParaRPr>
          </a:p>
        </p:txBody>
      </p:sp>
      <p:sp>
        <p:nvSpPr>
          <p:cNvPr id="8" name="TextBox 7"/>
          <p:cNvSpPr txBox="1"/>
          <p:nvPr/>
        </p:nvSpPr>
        <p:spPr>
          <a:xfrm>
            <a:off x="1" y="0"/>
            <a:ext cx="864396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1.2 </a:t>
            </a:r>
            <a:r>
              <a:rPr lang="zh-CN" altLang="en-US" sz="2800" dirty="0" smtClean="0">
                <a:latin typeface="微软雅黑" pitchFamily="34" charset="-122"/>
                <a:ea typeface="微软雅黑" pitchFamily="34" charset="-122"/>
              </a:rPr>
              <a:t>磁导航</a:t>
            </a:r>
            <a:r>
              <a:rPr lang="en-US"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顶升式移动机器人</a:t>
            </a:r>
            <a:endParaRPr lang="zh-CN" altLang="en-US" sz="2800" dirty="0">
              <a:latin typeface="微软雅黑" pitchFamily="34" charset="-122"/>
              <a:ea typeface="微软雅黑" pitchFamily="34" charset="-122"/>
            </a:endParaRPr>
          </a:p>
        </p:txBody>
      </p:sp>
      <p:pic>
        <p:nvPicPr>
          <p:cNvPr id="10" name="图片 9" descr="untitled.185.tif"/>
          <p:cNvPicPr>
            <a:picLocks noChangeAspect="1"/>
          </p:cNvPicPr>
          <p:nvPr/>
        </p:nvPicPr>
        <p:blipFill>
          <a:blip r:embed="rId2" cstate="print"/>
          <a:srcRect l="37500" t="28224" r="28906" b="29370"/>
          <a:stretch>
            <a:fillRect/>
          </a:stretch>
        </p:blipFill>
        <p:spPr>
          <a:xfrm flipH="1">
            <a:off x="5072066" y="1000108"/>
            <a:ext cx="2500330" cy="2151448"/>
          </a:xfrm>
          <a:prstGeom prst="rect">
            <a:avLst/>
          </a:prstGeom>
        </p:spPr>
      </p:pic>
      <p:pic>
        <p:nvPicPr>
          <p:cNvPr id="12" name="图片 11" descr="IMG_20150904_164907.jpg"/>
          <p:cNvPicPr>
            <a:picLocks noChangeAspect="1"/>
          </p:cNvPicPr>
          <p:nvPr/>
        </p:nvPicPr>
        <p:blipFill>
          <a:blip r:embed="rId3" cstate="print"/>
          <a:srcRect l="12361" t="33229" r="15416" b="21979"/>
          <a:stretch>
            <a:fillRect/>
          </a:stretch>
        </p:blipFill>
        <p:spPr>
          <a:xfrm>
            <a:off x="1428728" y="910810"/>
            <a:ext cx="2786082" cy="2303876"/>
          </a:xfrm>
          <a:prstGeom prst="rect">
            <a:avLst/>
          </a:prstGeom>
        </p:spPr>
      </p:pic>
      <p:sp>
        <p:nvSpPr>
          <p:cNvPr id="9" name="Text Box 3"/>
          <p:cNvSpPr txBox="1">
            <a:spLocks noChangeArrowheads="1"/>
          </p:cNvSpPr>
          <p:nvPr/>
        </p:nvSpPr>
        <p:spPr bwMode="auto">
          <a:xfrm>
            <a:off x="4932363" y="6421438"/>
            <a:ext cx="3960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500" b="1" dirty="0">
                <a:solidFill>
                  <a:srgbClr val="993300"/>
                </a:solidFill>
                <a:latin typeface="微软雅黑" pitchFamily="34" charset="-122"/>
                <a:ea typeface="微软雅黑" pitchFamily="34" charset="-122"/>
              </a:rPr>
              <a:t>大族电机 直驱世界  </a:t>
            </a:r>
            <a:r>
              <a:rPr lang="en-US" altLang="zh-CN" sz="1600" b="1" dirty="0">
                <a:solidFill>
                  <a:srgbClr val="993300"/>
                </a:solidFill>
              </a:rPr>
              <a:t>www.hansmotor.com</a:t>
            </a:r>
            <a:endParaRPr lang="en-US" altLang="zh-CN" sz="1600" b="1" dirty="0">
              <a:solidFill>
                <a:srgbClr val="993300"/>
              </a:solidFill>
              <a:latin typeface="微软雅黑" pitchFamily="34" charset="-122"/>
              <a:ea typeface="微软雅黑" pitchFamily="34" charset="-122"/>
            </a:endParaRPr>
          </a:p>
        </p:txBody>
      </p:sp>
    </p:spTree>
    <p:extLst>
      <p:ext uri="{BB962C8B-B14F-4D97-AF65-F5344CB8AC3E}">
        <p14:creationId xmlns:p14="http://schemas.microsoft.com/office/powerpoint/2010/main" val="16209592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98"/>
          <p:cNvSpPr/>
          <p:nvPr/>
        </p:nvSpPr>
        <p:spPr>
          <a:xfrm>
            <a:off x="0" y="-27384"/>
            <a:ext cx="9144000" cy="648072"/>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altLang="zh-CN" sz="2800" dirty="0" smtClean="0">
                <a:solidFill>
                  <a:schemeClr val="tx1"/>
                </a:solidFill>
                <a:latin typeface="微软雅黑" pitchFamily="34" charset="-122"/>
                <a:ea typeface="微软雅黑" pitchFamily="34" charset="-122"/>
              </a:rPr>
              <a:t>1.3  </a:t>
            </a:r>
            <a:r>
              <a:rPr lang="zh-CN" altLang="en-US" sz="2800" dirty="0" smtClean="0">
                <a:solidFill>
                  <a:schemeClr val="tx1"/>
                </a:solidFill>
                <a:latin typeface="微软雅黑" pitchFamily="34" charset="-122"/>
                <a:ea typeface="微软雅黑" pitchFamily="34" charset="-122"/>
              </a:rPr>
              <a:t>背负潜伏式移动</a:t>
            </a:r>
            <a:r>
              <a:rPr lang="en-US" altLang="zh-CN" sz="2800" dirty="0" smtClean="0">
                <a:solidFill>
                  <a:schemeClr val="tx1"/>
                </a:solidFill>
                <a:latin typeface="微软雅黑" pitchFamily="34" charset="-122"/>
                <a:ea typeface="微软雅黑" pitchFamily="34" charset="-122"/>
              </a:rPr>
              <a:t>AGV</a:t>
            </a:r>
            <a:endParaRPr lang="zh-CN" altLang="en-US" sz="2800" dirty="0">
              <a:solidFill>
                <a:schemeClr val="tx1"/>
              </a:solidFill>
              <a:latin typeface="微软雅黑" pitchFamily="34" charset="-122"/>
              <a:ea typeface="微软雅黑" pitchFamily="34" charset="-122"/>
            </a:endParaRPr>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3636" y="1000108"/>
            <a:ext cx="2786082" cy="2042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561" y="1093052"/>
            <a:ext cx="2728761" cy="1907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596" y="1157179"/>
            <a:ext cx="2571768" cy="172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3929058" y="3500438"/>
            <a:ext cx="4572032" cy="2357454"/>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lvl="1" indent="457200">
              <a:lnSpc>
                <a:spcPct val="150000"/>
              </a:lnSpc>
            </a:pPr>
            <a:r>
              <a:rPr lang="zh-CN" altLang="en-US" dirty="0" smtClean="0">
                <a:solidFill>
                  <a:schemeClr val="tx1"/>
                </a:solidFill>
                <a:latin typeface="微软雅黑" pitchFamily="34" charset="-122"/>
                <a:ea typeface="微软雅黑" pitchFamily="34" charset="-122"/>
              </a:rPr>
              <a:t>三款</a:t>
            </a:r>
            <a:r>
              <a:rPr lang="en-US" altLang="zh-CN" dirty="0" smtClean="0">
                <a:solidFill>
                  <a:schemeClr val="tx1"/>
                </a:solidFill>
                <a:latin typeface="微软雅黑" pitchFamily="34" charset="-122"/>
                <a:ea typeface="微软雅黑" pitchFamily="34" charset="-122"/>
              </a:rPr>
              <a:t>AGV</a:t>
            </a:r>
            <a:r>
              <a:rPr lang="zh-CN" altLang="en-US" dirty="0" smtClean="0">
                <a:solidFill>
                  <a:schemeClr val="tx1"/>
                </a:solidFill>
                <a:latin typeface="微软雅黑" pitchFamily="34" charset="-122"/>
                <a:ea typeface="微软雅黑" pitchFamily="34" charset="-122"/>
              </a:rPr>
              <a:t>，分别为背负牵引式、单向潜伏式和双向潜伏式，负载从</a:t>
            </a:r>
            <a:r>
              <a:rPr lang="en-US" altLang="zh-CN" dirty="0" smtClean="0">
                <a:solidFill>
                  <a:schemeClr val="tx1"/>
                </a:solidFill>
                <a:latin typeface="微软雅黑" pitchFamily="34" charset="-122"/>
                <a:ea typeface="微软雅黑" pitchFamily="34" charset="-122"/>
              </a:rPr>
              <a:t>100kg</a:t>
            </a:r>
            <a:r>
              <a:rPr lang="zh-CN" altLang="en-US" dirty="0" smtClean="0">
                <a:solidFill>
                  <a:schemeClr val="tx1"/>
                </a:solidFill>
                <a:latin typeface="微软雅黑" pitchFamily="34" charset="-122"/>
                <a:ea typeface="微软雅黑" pitchFamily="34" charset="-122"/>
              </a:rPr>
              <a:t>到</a:t>
            </a:r>
            <a:r>
              <a:rPr lang="en-US" altLang="zh-CN" dirty="0" smtClean="0">
                <a:solidFill>
                  <a:schemeClr val="tx1"/>
                </a:solidFill>
                <a:latin typeface="微软雅黑" pitchFamily="34" charset="-122"/>
                <a:ea typeface="微软雅黑" pitchFamily="34" charset="-122"/>
              </a:rPr>
              <a:t>500kg</a:t>
            </a:r>
            <a:r>
              <a:rPr lang="zh-CN" altLang="en-US" dirty="0" smtClean="0">
                <a:solidFill>
                  <a:schemeClr val="tx1"/>
                </a:solidFill>
                <a:latin typeface="微软雅黑" pitchFamily="34" charset="-122"/>
                <a:ea typeface="微软雅黑" pitchFamily="34" charset="-122"/>
              </a:rPr>
              <a:t>不等，可以满足大多数环境使用，另外将驱动模组进行了标准化设计，满足快速定制和量产。</a:t>
            </a:r>
            <a:endParaRPr lang="en-US" altLang="zh-CN" dirty="0" smtClean="0">
              <a:solidFill>
                <a:schemeClr val="tx1"/>
              </a:solidFill>
              <a:latin typeface="微软雅黑" pitchFamily="34" charset="-122"/>
              <a:ea typeface="微软雅黑" pitchFamily="34" charset="-122"/>
            </a:endParaRPr>
          </a:p>
        </p:txBody>
      </p:sp>
      <p:sp>
        <p:nvSpPr>
          <p:cNvPr id="15" name="矩形 14"/>
          <p:cNvSpPr/>
          <p:nvPr/>
        </p:nvSpPr>
        <p:spPr>
          <a:xfrm>
            <a:off x="1071538" y="5786454"/>
            <a:ext cx="2000264" cy="36175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lvl="1" algn="ctr"/>
            <a:r>
              <a:rPr lang="zh-CN" altLang="en-US" sz="1600" dirty="0" smtClean="0">
                <a:solidFill>
                  <a:schemeClr val="tx1"/>
                </a:solidFill>
                <a:latin typeface="微软雅黑" pitchFamily="34" charset="-122"/>
                <a:ea typeface="微软雅黑" pitchFamily="34" charset="-122"/>
              </a:rPr>
              <a:t>标准</a:t>
            </a:r>
            <a:r>
              <a:rPr lang="en-US" altLang="zh-CN" sz="1600" dirty="0" smtClean="0">
                <a:solidFill>
                  <a:schemeClr val="tx1"/>
                </a:solidFill>
                <a:latin typeface="微软雅黑" pitchFamily="34" charset="-122"/>
                <a:ea typeface="微软雅黑" pitchFamily="34" charset="-122"/>
              </a:rPr>
              <a:t>AGV</a:t>
            </a:r>
            <a:r>
              <a:rPr lang="zh-CN" altLang="en-US" sz="1600" dirty="0" smtClean="0">
                <a:solidFill>
                  <a:schemeClr val="tx1"/>
                </a:solidFill>
                <a:latin typeface="微软雅黑" pitchFamily="34" charset="-122"/>
                <a:ea typeface="微软雅黑" pitchFamily="34" charset="-122"/>
              </a:rPr>
              <a:t>驱动模组</a:t>
            </a:r>
            <a:endParaRPr lang="en-US" altLang="zh-CN" sz="1600" dirty="0" smtClean="0">
              <a:solidFill>
                <a:schemeClr val="tx1"/>
              </a:solidFill>
              <a:latin typeface="微软雅黑" pitchFamily="34" charset="-122"/>
              <a:ea typeface="微软雅黑" pitchFamily="34" charset="-122"/>
            </a:endParaRPr>
          </a:p>
        </p:txBody>
      </p:sp>
      <p:sp>
        <p:nvSpPr>
          <p:cNvPr id="13" name="Text Box 3"/>
          <p:cNvSpPr txBox="1">
            <a:spLocks noChangeArrowheads="1"/>
          </p:cNvSpPr>
          <p:nvPr/>
        </p:nvSpPr>
        <p:spPr bwMode="auto">
          <a:xfrm>
            <a:off x="4932363" y="6421438"/>
            <a:ext cx="3960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500" b="1" dirty="0">
                <a:solidFill>
                  <a:srgbClr val="993300"/>
                </a:solidFill>
                <a:latin typeface="微软雅黑" pitchFamily="34" charset="-122"/>
                <a:ea typeface="微软雅黑" pitchFamily="34" charset="-122"/>
              </a:rPr>
              <a:t>大族电机 直驱世界  </a:t>
            </a:r>
            <a:r>
              <a:rPr lang="en-US" altLang="zh-CN" sz="1600" b="1" dirty="0">
                <a:solidFill>
                  <a:srgbClr val="993300"/>
                </a:solidFill>
              </a:rPr>
              <a:t>www.hansmotor.com</a:t>
            </a:r>
            <a:endParaRPr lang="en-US" altLang="zh-CN" sz="1600" b="1" dirty="0">
              <a:solidFill>
                <a:srgbClr val="993300"/>
              </a:solidFill>
              <a:latin typeface="微软雅黑" pitchFamily="34" charset="-122"/>
              <a:ea typeface="微软雅黑" pitchFamily="34" charset="-122"/>
            </a:endParaRPr>
          </a:p>
        </p:txBody>
      </p:sp>
      <p:pic>
        <p:nvPicPr>
          <p:cNvPr id="19" name="Picture 2" descr="E:\AGV项目\AGV效果图\untitled.311.jpg"/>
          <p:cNvPicPr>
            <a:picLocks noChangeAspect="1" noChangeArrowheads="1"/>
          </p:cNvPicPr>
          <p:nvPr/>
        </p:nvPicPr>
        <p:blipFill>
          <a:blip r:embed="rId6" cstate="print"/>
          <a:srcRect l="18500" t="6528" r="14000" b="6431"/>
          <a:stretch>
            <a:fillRect/>
          </a:stretch>
        </p:blipFill>
        <p:spPr bwMode="auto">
          <a:xfrm>
            <a:off x="642910" y="3429000"/>
            <a:ext cx="2786082" cy="2321735"/>
          </a:xfrm>
          <a:prstGeom prst="rect">
            <a:avLst/>
          </a:prstGeom>
          <a:noFill/>
        </p:spPr>
      </p:pic>
    </p:spTree>
    <p:extLst>
      <p:ext uri="{BB962C8B-B14F-4D97-AF65-F5344CB8AC3E}">
        <p14:creationId xmlns:p14="http://schemas.microsoft.com/office/powerpoint/2010/main" val="318470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3446716849"/>
              </p:ext>
            </p:extLst>
          </p:nvPr>
        </p:nvGraphicFramePr>
        <p:xfrm>
          <a:off x="4572000" y="3286123"/>
          <a:ext cx="4286280" cy="2983917"/>
        </p:xfrm>
        <a:graphic>
          <a:graphicData uri="http://schemas.openxmlformats.org/drawingml/2006/table">
            <a:tbl>
              <a:tblPr firstRow="1" bandRow="1">
                <a:tableStyleId>{5C22544A-7EE6-4342-B048-85BDC9FD1C3A}</a:tableStyleId>
              </a:tblPr>
              <a:tblGrid>
                <a:gridCol w="1214446"/>
                <a:gridCol w="3071834"/>
              </a:tblGrid>
              <a:tr h="261613">
                <a:tc>
                  <a:txBody>
                    <a:bodyPr/>
                    <a:lstStyle/>
                    <a:p>
                      <a:pPr algn="ctr"/>
                      <a:r>
                        <a:rPr lang="zh-CN" altLang="en-US" sz="1200" b="1" dirty="0" smtClean="0">
                          <a:solidFill>
                            <a:schemeClr val="tx1"/>
                          </a:solidFill>
                        </a:rPr>
                        <a:t>外形尺寸</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smtClean="0">
                          <a:solidFill>
                            <a:schemeClr val="tx1"/>
                          </a:solidFill>
                        </a:rPr>
                        <a:t>L1050×W500×H440mm</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1613">
                <a:tc>
                  <a:txBody>
                    <a:bodyPr/>
                    <a:lstStyle/>
                    <a:p>
                      <a:pPr algn="ctr"/>
                      <a:r>
                        <a:rPr lang="zh-CN" altLang="en-US" sz="1200" b="1" dirty="0" smtClean="0">
                          <a:solidFill>
                            <a:schemeClr val="tx1"/>
                          </a:solidFill>
                        </a:rPr>
                        <a:t>运载类型</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背负牵引式</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1613">
                <a:tc>
                  <a:txBody>
                    <a:bodyPr/>
                    <a:lstStyle/>
                    <a:p>
                      <a:pPr algn="ctr"/>
                      <a:r>
                        <a:rPr lang="zh-CN" altLang="en-US" sz="1200" b="1" dirty="0" smtClean="0">
                          <a:solidFill>
                            <a:schemeClr val="tx1"/>
                          </a:solidFill>
                        </a:rPr>
                        <a:t>导航类型</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磁带导航</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1613">
                <a:tc>
                  <a:txBody>
                    <a:bodyPr/>
                    <a:lstStyle/>
                    <a:p>
                      <a:pPr algn="ctr"/>
                      <a:r>
                        <a:rPr lang="zh-CN" altLang="en-US" sz="1200" b="1" dirty="0" smtClean="0">
                          <a:solidFill>
                            <a:schemeClr val="tx1"/>
                          </a:solidFill>
                        </a:rPr>
                        <a:t>行走方式</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单向行走</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1613">
                <a:tc>
                  <a:txBody>
                    <a:bodyPr/>
                    <a:lstStyle/>
                    <a:p>
                      <a:pPr algn="ctr"/>
                      <a:r>
                        <a:rPr lang="zh-CN" altLang="en-US" sz="1200" b="1" dirty="0" smtClean="0">
                          <a:solidFill>
                            <a:schemeClr val="tx1"/>
                          </a:solidFill>
                        </a:rPr>
                        <a:t>运载能力</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牵引</a:t>
                      </a:r>
                      <a:r>
                        <a:rPr lang="en-US" altLang="zh-CN" sz="1200" b="1" dirty="0" smtClean="0">
                          <a:solidFill>
                            <a:schemeClr val="tx1"/>
                          </a:solidFill>
                        </a:rPr>
                        <a:t>200Kg</a:t>
                      </a:r>
                      <a:r>
                        <a:rPr lang="zh-CN" altLang="en-US" sz="1200" b="1" dirty="0" smtClean="0">
                          <a:solidFill>
                            <a:schemeClr val="tx1"/>
                          </a:solidFill>
                        </a:rPr>
                        <a:t>，背负</a:t>
                      </a:r>
                      <a:r>
                        <a:rPr lang="en-US" altLang="zh-CN" sz="1200" b="1" dirty="0" smtClean="0">
                          <a:solidFill>
                            <a:schemeClr val="tx1"/>
                          </a:solidFill>
                        </a:rPr>
                        <a:t>150Kg</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1613">
                <a:tc>
                  <a:txBody>
                    <a:bodyPr/>
                    <a:lstStyle/>
                    <a:p>
                      <a:pPr algn="ctr"/>
                      <a:r>
                        <a:rPr lang="zh-CN" altLang="en-US" sz="1200" b="1" dirty="0" smtClean="0">
                          <a:solidFill>
                            <a:schemeClr val="tx1"/>
                          </a:solidFill>
                        </a:rPr>
                        <a:t>行进速度</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smtClean="0">
                          <a:solidFill>
                            <a:schemeClr val="tx1"/>
                          </a:solidFill>
                        </a:rPr>
                        <a:t>45m/min</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1613">
                <a:tc>
                  <a:txBody>
                    <a:bodyPr/>
                    <a:lstStyle/>
                    <a:p>
                      <a:pPr algn="ctr"/>
                      <a:r>
                        <a:rPr lang="zh-CN" altLang="en-US" sz="1200" b="1" dirty="0" smtClean="0">
                          <a:solidFill>
                            <a:schemeClr val="tx1"/>
                          </a:solidFill>
                        </a:rPr>
                        <a:t>蓄电池</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baseline="0" dirty="0" smtClean="0">
                          <a:solidFill>
                            <a:schemeClr val="tx1"/>
                          </a:solidFill>
                        </a:rPr>
                        <a:t>铅酸蓄电池</a:t>
                      </a:r>
                      <a:r>
                        <a:rPr lang="en-US" altLang="zh-CN" sz="1200" b="1" baseline="0" dirty="0" smtClean="0">
                          <a:solidFill>
                            <a:schemeClr val="tx1"/>
                          </a:solidFill>
                        </a:rPr>
                        <a:t>/</a:t>
                      </a:r>
                      <a:r>
                        <a:rPr lang="zh-CN" altLang="en-US" sz="1200" b="1" baseline="0" dirty="0" smtClean="0">
                          <a:solidFill>
                            <a:schemeClr val="tx1"/>
                          </a:solidFill>
                        </a:rPr>
                        <a:t>锂电可选</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1613">
                <a:tc>
                  <a:txBody>
                    <a:bodyPr/>
                    <a:lstStyle/>
                    <a:p>
                      <a:pPr algn="ctr"/>
                      <a:r>
                        <a:rPr lang="zh-CN" altLang="en-US" sz="1200" b="1" dirty="0" smtClean="0">
                          <a:solidFill>
                            <a:schemeClr val="tx1"/>
                          </a:solidFill>
                        </a:rPr>
                        <a:t>充电方式</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手动</a:t>
                      </a:r>
                      <a:r>
                        <a:rPr lang="en-US" altLang="zh-CN" sz="1200" b="1" dirty="0" smtClean="0">
                          <a:solidFill>
                            <a:schemeClr val="tx1"/>
                          </a:solidFill>
                        </a:rPr>
                        <a:t>/</a:t>
                      </a:r>
                      <a:r>
                        <a:rPr lang="zh-CN" altLang="en-US" sz="1200" b="1" dirty="0" smtClean="0">
                          <a:solidFill>
                            <a:schemeClr val="tx1"/>
                          </a:solidFill>
                        </a:rPr>
                        <a:t>自动</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16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rPr>
                        <a:t>转弯半径</a:t>
                      </a: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smtClean="0">
                          <a:solidFill>
                            <a:schemeClr val="tx1"/>
                          </a:solidFill>
                        </a:rPr>
                        <a:t>400mm</a:t>
                      </a:r>
                      <a:endParaRPr lang="zh-CN" altLang="en-US" sz="1200" b="1" dirty="0" smtClean="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778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rPr>
                        <a:t>重复定位精度</a:t>
                      </a: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smtClean="0">
                          <a:solidFill>
                            <a:schemeClr val="tx1"/>
                          </a:solidFill>
                        </a:rPr>
                        <a:t>≤±10mm</a:t>
                      </a:r>
                      <a:endParaRPr lang="zh-CN" altLang="en-US" sz="1200" b="1" dirty="0" smtClean="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16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rPr>
                        <a:t>通信方式</a:t>
                      </a: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rPr>
                        <a:t>无线局域网通信</a:t>
                      </a: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TextBox 6"/>
          <p:cNvSpPr txBox="1"/>
          <p:nvPr/>
        </p:nvSpPr>
        <p:spPr>
          <a:xfrm>
            <a:off x="357158" y="3143248"/>
            <a:ext cx="4071966" cy="3046988"/>
          </a:xfrm>
          <a:prstGeom prst="rect">
            <a:avLst/>
          </a:prstGeom>
          <a:noFill/>
        </p:spPr>
        <p:txBody>
          <a:bodyPr wrap="square" rtlCol="0">
            <a:spAutoFit/>
          </a:bodyPr>
          <a:lstStyle/>
          <a:p>
            <a:pPr>
              <a:lnSpc>
                <a:spcPct val="150000"/>
              </a:lnSpc>
            </a:pPr>
            <a:r>
              <a:rPr lang="zh-CN" altLang="en-US" sz="1600" b="1" dirty="0" smtClean="0">
                <a:latin typeface="微软雅黑" pitchFamily="34" charset="-122"/>
                <a:ea typeface="微软雅黑" pitchFamily="34" charset="-122"/>
              </a:rPr>
              <a:t>产品介绍：</a:t>
            </a:r>
            <a:endParaRPr lang="en-US" altLang="zh-CN" sz="1600" b="1" dirty="0" smtClean="0">
              <a:latin typeface="微软雅黑" pitchFamily="34" charset="-122"/>
              <a:ea typeface="微软雅黑" pitchFamily="34" charset="-122"/>
            </a:endParaRPr>
          </a:p>
          <a:p>
            <a:pPr>
              <a:lnSpc>
                <a:spcPct val="150000"/>
              </a:lnSpc>
            </a:pPr>
            <a:r>
              <a:rPr lang="zh-CN" altLang="en-US" sz="1600" dirty="0" smtClean="0">
                <a:latin typeface="微软雅黑" pitchFamily="34" charset="-122"/>
                <a:ea typeface="微软雅黑" pitchFamily="34" charset="-122"/>
              </a:rPr>
              <a:t>       牵引背负式移动机器人，该车型可以实施对货物直接背负也可以牵引多个货料料框运自动送物料到制定地点。还可以搭载自动转载装置自动对接转载。背负重量达</a:t>
            </a:r>
            <a:r>
              <a:rPr lang="en-US" altLang="zh-CN" sz="1600" dirty="0" smtClean="0">
                <a:latin typeface="微软雅黑" pitchFamily="34" charset="-122"/>
                <a:ea typeface="微软雅黑" pitchFamily="34" charset="-122"/>
              </a:rPr>
              <a:t>150Kg</a:t>
            </a:r>
            <a:r>
              <a:rPr lang="zh-CN" altLang="en-US" sz="1600" dirty="0" smtClean="0">
                <a:latin typeface="微软雅黑" pitchFamily="34" charset="-122"/>
                <a:ea typeface="微软雅黑" pitchFamily="34" charset="-122"/>
              </a:rPr>
              <a:t>，牵引重量达</a:t>
            </a:r>
            <a:r>
              <a:rPr lang="en-US" altLang="zh-CN" sz="1600" dirty="0" smtClean="0">
                <a:latin typeface="微软雅黑" pitchFamily="34" charset="-122"/>
                <a:ea typeface="微软雅黑" pitchFamily="34" charset="-122"/>
              </a:rPr>
              <a:t>200Kg</a:t>
            </a:r>
            <a:r>
              <a:rPr lang="zh-CN" altLang="en-US" sz="1600" dirty="0" smtClean="0">
                <a:latin typeface="微软雅黑" pitchFamily="34" charset="-122"/>
                <a:ea typeface="微软雅黑" pitchFamily="34" charset="-122"/>
              </a:rPr>
              <a:t>。红外</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激光避障可选。</a:t>
            </a:r>
            <a:endParaRPr lang="en-US" altLang="zh-CN" sz="1600" dirty="0" smtClean="0">
              <a:latin typeface="微软雅黑" pitchFamily="34" charset="-122"/>
              <a:ea typeface="微软雅黑" pitchFamily="34" charset="-122"/>
            </a:endParaRPr>
          </a:p>
          <a:p>
            <a:pPr>
              <a:lnSpc>
                <a:spcPct val="150000"/>
              </a:lnSpc>
            </a:pPr>
            <a:r>
              <a:rPr lang="zh-CN" altLang="en-US" sz="1600" b="1" dirty="0" smtClean="0">
                <a:latin typeface="微软雅黑" pitchFamily="34" charset="-122"/>
                <a:ea typeface="微软雅黑" pitchFamily="34" charset="-122"/>
              </a:rPr>
              <a:t>应用范围：</a:t>
            </a:r>
            <a:r>
              <a:rPr lang="en-US" altLang="zh-CN" sz="1600" dirty="0" smtClean="0">
                <a:latin typeface="微软雅黑" pitchFamily="34" charset="-122"/>
                <a:ea typeface="微软雅黑" pitchFamily="34" charset="-122"/>
              </a:rPr>
              <a:t>3C</a:t>
            </a:r>
            <a:r>
              <a:rPr lang="zh-CN" altLang="en-US" sz="1600" dirty="0" smtClean="0">
                <a:latin typeface="微软雅黑" pitchFamily="34" charset="-122"/>
                <a:ea typeface="微软雅黑" pitchFamily="34" charset="-122"/>
              </a:rPr>
              <a:t>、家电、物流、烟草、汽车生产、食品生产等。</a:t>
            </a:r>
            <a:endParaRPr lang="zh-CN" altLang="en-US" sz="1600" dirty="0">
              <a:latin typeface="微软雅黑" pitchFamily="34" charset="-122"/>
              <a:ea typeface="微软雅黑" pitchFamily="34" charset="-122"/>
            </a:endParaRPr>
          </a:p>
        </p:txBody>
      </p:sp>
      <p:sp>
        <p:nvSpPr>
          <p:cNvPr id="8" name="TextBox 7"/>
          <p:cNvSpPr txBox="1"/>
          <p:nvPr/>
        </p:nvSpPr>
        <p:spPr>
          <a:xfrm>
            <a:off x="1" y="0"/>
            <a:ext cx="9143999"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1.4 </a:t>
            </a:r>
            <a:r>
              <a:rPr lang="zh-CN" altLang="en-US" sz="2800" dirty="0" smtClean="0">
                <a:latin typeface="微软雅黑" pitchFamily="34" charset="-122"/>
                <a:ea typeface="微软雅黑" pitchFamily="34" charset="-122"/>
              </a:rPr>
              <a:t>磁导航</a:t>
            </a:r>
            <a:r>
              <a:rPr lang="en-US"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背负牵引式移动机器人</a:t>
            </a:r>
            <a:endParaRPr lang="zh-CN" altLang="en-US" sz="2800" dirty="0">
              <a:latin typeface="微软雅黑" pitchFamily="34" charset="-122"/>
              <a:ea typeface="微软雅黑" pitchFamily="34" charset="-122"/>
            </a:endParaRPr>
          </a:p>
        </p:txBody>
      </p:sp>
      <p:pic>
        <p:nvPicPr>
          <p:cNvPr id="12" name="图片 11" descr="04.143.tif"/>
          <p:cNvPicPr>
            <a:picLocks noChangeAspect="1"/>
          </p:cNvPicPr>
          <p:nvPr/>
        </p:nvPicPr>
        <p:blipFill>
          <a:blip r:embed="rId2" cstate="print"/>
          <a:srcRect l="28047" t="27098" r="24296" b="26186"/>
          <a:stretch>
            <a:fillRect/>
          </a:stretch>
        </p:blipFill>
        <p:spPr>
          <a:xfrm>
            <a:off x="4953582" y="857232"/>
            <a:ext cx="2976004" cy="2000264"/>
          </a:xfrm>
          <a:prstGeom prst="rect">
            <a:avLst/>
          </a:prstGeom>
        </p:spPr>
      </p:pic>
      <p:pic>
        <p:nvPicPr>
          <p:cNvPr id="14" name="图片 13" descr="IMG_20150907_101716.jpg"/>
          <p:cNvPicPr>
            <a:picLocks noChangeAspect="1"/>
          </p:cNvPicPr>
          <p:nvPr/>
        </p:nvPicPr>
        <p:blipFill>
          <a:blip r:embed="rId3" cstate="print"/>
          <a:srcRect t="26041" b="15625"/>
          <a:stretch>
            <a:fillRect/>
          </a:stretch>
        </p:blipFill>
        <p:spPr>
          <a:xfrm>
            <a:off x="1285852" y="857232"/>
            <a:ext cx="2643206" cy="2055841"/>
          </a:xfrm>
          <a:prstGeom prst="rect">
            <a:avLst/>
          </a:prstGeom>
        </p:spPr>
      </p:pic>
      <p:sp>
        <p:nvSpPr>
          <p:cNvPr id="9" name="Text Box 3"/>
          <p:cNvSpPr txBox="1">
            <a:spLocks noChangeArrowheads="1"/>
          </p:cNvSpPr>
          <p:nvPr/>
        </p:nvSpPr>
        <p:spPr bwMode="auto">
          <a:xfrm>
            <a:off x="4932363" y="6421438"/>
            <a:ext cx="3960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500" b="1" dirty="0">
                <a:solidFill>
                  <a:srgbClr val="993300"/>
                </a:solidFill>
                <a:latin typeface="微软雅黑" pitchFamily="34" charset="-122"/>
                <a:ea typeface="微软雅黑" pitchFamily="34" charset="-122"/>
              </a:rPr>
              <a:t>大族电机 直驱世界  </a:t>
            </a:r>
            <a:r>
              <a:rPr lang="en-US" altLang="zh-CN" sz="1600" b="1" dirty="0">
                <a:solidFill>
                  <a:srgbClr val="993300"/>
                </a:solidFill>
              </a:rPr>
              <a:t>www.hansmotor.com</a:t>
            </a:r>
            <a:endParaRPr lang="en-US" altLang="zh-CN" sz="1600" b="1" dirty="0">
              <a:solidFill>
                <a:srgbClr val="993300"/>
              </a:solidFill>
              <a:latin typeface="微软雅黑" pitchFamily="34" charset="-122"/>
              <a:ea typeface="微软雅黑" pitchFamily="34" charset="-122"/>
            </a:endParaRPr>
          </a:p>
        </p:txBody>
      </p:sp>
    </p:spTree>
    <p:extLst>
      <p:ext uri="{BB962C8B-B14F-4D97-AF65-F5344CB8AC3E}">
        <p14:creationId xmlns:p14="http://schemas.microsoft.com/office/powerpoint/2010/main" val="33804112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内容占位符 1"/>
          <p:cNvSpPr>
            <a:spLocks noGrp="1"/>
          </p:cNvSpPr>
          <p:nvPr>
            <p:ph/>
          </p:nvPr>
        </p:nvSpPr>
        <p:spPr>
          <a:xfrm>
            <a:off x="-32" y="73090"/>
            <a:ext cx="7499176" cy="597724"/>
          </a:xfrm>
        </p:spPr>
        <p:txBody>
          <a:bodyPr/>
          <a:lstStyle/>
          <a:p>
            <a:pPr>
              <a:buNone/>
            </a:pPr>
            <a:r>
              <a:rPr lang="en-US" altLang="zh-CN" sz="2800" dirty="0" smtClean="0">
                <a:latin typeface="微软雅黑" pitchFamily="34" charset="-122"/>
                <a:ea typeface="微软雅黑" pitchFamily="34" charset="-122"/>
              </a:rPr>
              <a:t>1.5 </a:t>
            </a:r>
            <a:r>
              <a:rPr lang="zh-CN" altLang="en-US" sz="2800" dirty="0" smtClean="0">
                <a:latin typeface="微软雅黑" pitchFamily="34" charset="-122"/>
                <a:ea typeface="微软雅黑" pitchFamily="34" charset="-122"/>
              </a:rPr>
              <a:t>在线充电</a:t>
            </a:r>
            <a:r>
              <a:rPr lang="en-US" altLang="zh-CN" sz="2800" dirty="0" smtClean="0">
                <a:latin typeface="微软雅黑" pitchFamily="34" charset="-122"/>
                <a:ea typeface="微软雅黑" pitchFamily="34" charset="-122"/>
              </a:rPr>
              <a:t>AGV</a:t>
            </a:r>
            <a:r>
              <a:rPr lang="zh-CN" altLang="en-US" sz="2800" dirty="0" smtClean="0">
                <a:latin typeface="微软雅黑" pitchFamily="34" charset="-122"/>
                <a:ea typeface="微软雅黑" pitchFamily="34" charset="-122"/>
              </a:rPr>
              <a:t>及智能充电机</a:t>
            </a:r>
            <a:endParaRPr lang="zh-CN" altLang="zh-CN" sz="2800" dirty="0">
              <a:latin typeface="微软雅黑" pitchFamily="34" charset="-122"/>
              <a:ea typeface="微软雅黑" pitchFamily="34" charset="-122"/>
            </a:endParaRPr>
          </a:p>
        </p:txBody>
      </p:sp>
      <p:sp>
        <p:nvSpPr>
          <p:cNvPr id="25" name="Text Box 3"/>
          <p:cNvSpPr txBox="1">
            <a:spLocks noChangeArrowheads="1"/>
          </p:cNvSpPr>
          <p:nvPr/>
        </p:nvSpPr>
        <p:spPr bwMode="auto">
          <a:xfrm>
            <a:off x="4932363" y="6421438"/>
            <a:ext cx="3960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500" b="1" dirty="0">
                <a:solidFill>
                  <a:srgbClr val="993300"/>
                </a:solidFill>
                <a:latin typeface="微软雅黑" pitchFamily="34" charset="-122"/>
                <a:ea typeface="微软雅黑" pitchFamily="34" charset="-122"/>
              </a:rPr>
              <a:t>大族电机 直驱世界  </a:t>
            </a:r>
            <a:r>
              <a:rPr lang="en-US" altLang="zh-CN" sz="1600" b="1" dirty="0">
                <a:solidFill>
                  <a:srgbClr val="993300"/>
                </a:solidFill>
              </a:rPr>
              <a:t>www.hansmotor.com</a:t>
            </a:r>
            <a:endParaRPr lang="en-US" altLang="zh-CN" sz="1600" b="1" dirty="0">
              <a:solidFill>
                <a:srgbClr val="993300"/>
              </a:solidFill>
              <a:latin typeface="微软雅黑" pitchFamily="34" charset="-122"/>
              <a:ea typeface="微软雅黑" pitchFamily="34" charset="-122"/>
            </a:endParaRPr>
          </a:p>
        </p:txBody>
      </p:sp>
      <p:sp>
        <p:nvSpPr>
          <p:cNvPr id="6" name="TextBox 5"/>
          <p:cNvSpPr txBox="1"/>
          <p:nvPr/>
        </p:nvSpPr>
        <p:spPr>
          <a:xfrm>
            <a:off x="428596" y="4590502"/>
            <a:ext cx="8358214" cy="1338828"/>
          </a:xfrm>
          <a:prstGeom prst="rect">
            <a:avLst/>
          </a:prstGeom>
          <a:noFill/>
        </p:spPr>
        <p:txBody>
          <a:bodyPr wrap="square" rtlCol="0">
            <a:spAutoFit/>
          </a:bodyPr>
          <a:lstStyle/>
          <a:p>
            <a:pPr indent="457200">
              <a:lnSpc>
                <a:spcPct val="150000"/>
              </a:lnSpc>
            </a:pPr>
            <a:r>
              <a:rPr lang="zh-CN" altLang="en-US" dirty="0" smtClean="0">
                <a:latin typeface="微软雅黑" pitchFamily="34" charset="-122"/>
                <a:ea typeface="微软雅黑" pitchFamily="34" charset="-122"/>
              </a:rPr>
              <a:t>智能在线充电</a:t>
            </a:r>
            <a:r>
              <a:rPr lang="en-US" altLang="zh-CN" dirty="0" smtClean="0">
                <a:latin typeface="微软雅黑" pitchFamily="34" charset="-122"/>
                <a:ea typeface="微软雅黑" pitchFamily="34" charset="-122"/>
              </a:rPr>
              <a:t>AGV</a:t>
            </a:r>
            <a:r>
              <a:rPr lang="zh-CN" altLang="en-US" dirty="0" smtClean="0">
                <a:latin typeface="微软雅黑" pitchFamily="34" charset="-122"/>
                <a:ea typeface="微软雅黑" pitchFamily="34" charset="-122"/>
              </a:rPr>
              <a:t>系统，其包括智能在线充电机及运行</a:t>
            </a:r>
            <a:r>
              <a:rPr lang="en-US" altLang="zh-CN" dirty="0" smtClean="0">
                <a:latin typeface="微软雅黑" pitchFamily="34" charset="-122"/>
                <a:ea typeface="微软雅黑" pitchFamily="34" charset="-122"/>
              </a:rPr>
              <a:t>AGV</a:t>
            </a:r>
            <a:r>
              <a:rPr lang="zh-CN" altLang="en-US" dirty="0" smtClean="0">
                <a:latin typeface="微软雅黑" pitchFamily="34" charset="-122"/>
                <a:ea typeface="微软雅黑" pitchFamily="34" charset="-122"/>
              </a:rPr>
              <a:t>，满足工厂</a:t>
            </a:r>
            <a:r>
              <a:rPr lang="en-US" altLang="zh-CN" dirty="0" smtClean="0">
                <a:latin typeface="微软雅黑" pitchFamily="34" charset="-122"/>
                <a:ea typeface="微软雅黑" pitchFamily="34" charset="-122"/>
              </a:rPr>
              <a:t>24</a:t>
            </a:r>
            <a:r>
              <a:rPr lang="zh-CN" altLang="en-US" dirty="0" smtClean="0">
                <a:latin typeface="微软雅黑" pitchFamily="34" charset="-122"/>
                <a:ea typeface="微软雅黑" pitchFamily="34" charset="-122"/>
              </a:rPr>
              <a:t>小时不间断生产。</a:t>
            </a:r>
            <a:r>
              <a:rPr lang="en-US" altLang="zh-CN" dirty="0" smtClean="0">
                <a:latin typeface="微软雅黑" pitchFamily="34" charset="-122"/>
                <a:ea typeface="微软雅黑" pitchFamily="34" charset="-122"/>
              </a:rPr>
              <a:t>AGV</a:t>
            </a:r>
            <a:r>
              <a:rPr lang="zh-CN" altLang="en-US" dirty="0" smtClean="0">
                <a:latin typeface="微软雅黑" pitchFamily="34" charset="-122"/>
                <a:ea typeface="微软雅黑" pitchFamily="34" charset="-122"/>
              </a:rPr>
              <a:t>搭载快充磷酸铁锂电池，当需要充电时或者等待时</a:t>
            </a:r>
            <a:r>
              <a:rPr lang="en-US" altLang="zh-CN" dirty="0" smtClean="0">
                <a:latin typeface="微软雅黑" pitchFamily="34" charset="-122"/>
                <a:ea typeface="微软雅黑" pitchFamily="34" charset="-122"/>
              </a:rPr>
              <a:t>AGV</a:t>
            </a:r>
            <a:r>
              <a:rPr lang="zh-CN" altLang="en-US" dirty="0" smtClean="0">
                <a:latin typeface="微软雅黑" pitchFamily="34" charset="-122"/>
                <a:ea typeface="微软雅黑" pitchFamily="34" charset="-122"/>
              </a:rPr>
              <a:t>自动运行到充电机旁并发出充电指令，在线充电机伸出接触电极进行充电。</a:t>
            </a:r>
            <a:endParaRPr lang="zh-CN" altLang="en-US" dirty="0">
              <a:latin typeface="微软雅黑" pitchFamily="34" charset="-122"/>
              <a:ea typeface="微软雅黑" pitchFamily="34" charset="-122"/>
            </a:endParaRPr>
          </a:p>
        </p:txBody>
      </p:sp>
      <p:pic>
        <p:nvPicPr>
          <p:cNvPr id="3074" name="Picture 2" descr="E:\AGV项目\AGV设计及渲染文件\untitled.821.jpg"/>
          <p:cNvPicPr>
            <a:picLocks noChangeAspect="1" noChangeArrowheads="1"/>
          </p:cNvPicPr>
          <p:nvPr/>
        </p:nvPicPr>
        <p:blipFill>
          <a:blip r:embed="rId2" cstate="print"/>
          <a:srcRect l="17761" t="13678" r="21770" b="9484"/>
          <a:stretch>
            <a:fillRect/>
          </a:stretch>
        </p:blipFill>
        <p:spPr bwMode="auto">
          <a:xfrm>
            <a:off x="5614871" y="1371166"/>
            <a:ext cx="3386285" cy="2415024"/>
          </a:xfrm>
          <a:prstGeom prst="rect">
            <a:avLst/>
          </a:prstGeom>
          <a:noFill/>
        </p:spPr>
      </p:pic>
      <p:pic>
        <p:nvPicPr>
          <p:cNvPr id="3075" name="Picture 3" descr="E:\AGV项目\AGV设计及渲染文件\3.815.jpg"/>
          <p:cNvPicPr>
            <a:picLocks noChangeAspect="1" noChangeArrowheads="1"/>
          </p:cNvPicPr>
          <p:nvPr/>
        </p:nvPicPr>
        <p:blipFill>
          <a:blip r:embed="rId3"/>
          <a:srcRect l="9792" t="18690" r="14270" b="19506"/>
          <a:stretch>
            <a:fillRect/>
          </a:stretch>
        </p:blipFill>
        <p:spPr bwMode="auto">
          <a:xfrm>
            <a:off x="111952" y="1357298"/>
            <a:ext cx="5317304" cy="2428892"/>
          </a:xfrm>
          <a:prstGeom prst="rect">
            <a:avLst/>
          </a:prstGeom>
          <a:noFill/>
        </p:spPr>
      </p:pic>
      <p:sp>
        <p:nvSpPr>
          <p:cNvPr id="14" name="TextBox 13"/>
          <p:cNvSpPr txBox="1"/>
          <p:nvPr/>
        </p:nvSpPr>
        <p:spPr>
          <a:xfrm>
            <a:off x="1714480" y="3786190"/>
            <a:ext cx="2143140" cy="507831"/>
          </a:xfrm>
          <a:prstGeom prst="rect">
            <a:avLst/>
          </a:prstGeom>
          <a:noFill/>
        </p:spPr>
        <p:txBody>
          <a:bodyPr wrap="square" rtlCol="0">
            <a:spAutoFit/>
          </a:bodyPr>
          <a:lstStyle/>
          <a:p>
            <a:pPr>
              <a:lnSpc>
                <a:spcPct val="150000"/>
              </a:lnSpc>
            </a:pPr>
            <a:r>
              <a:rPr lang="zh-CN" altLang="en-US" dirty="0" smtClean="0">
                <a:latin typeface="微软雅黑" pitchFamily="34" charset="-122"/>
                <a:ea typeface="微软雅黑" pitchFamily="34" charset="-122"/>
              </a:rPr>
              <a:t>在线充电</a:t>
            </a:r>
            <a:r>
              <a:rPr lang="en-US" altLang="zh-CN" dirty="0" smtClean="0">
                <a:latin typeface="微软雅黑" pitchFamily="34" charset="-122"/>
                <a:ea typeface="微软雅黑" pitchFamily="34" charset="-122"/>
              </a:rPr>
              <a:t>AGV</a:t>
            </a:r>
            <a:r>
              <a:rPr lang="zh-CN" altLang="en-US" dirty="0" smtClean="0">
                <a:latin typeface="微软雅黑" pitchFamily="34" charset="-122"/>
                <a:ea typeface="微软雅黑" pitchFamily="34" charset="-122"/>
              </a:rPr>
              <a:t>系统</a:t>
            </a:r>
            <a:endParaRPr lang="zh-CN" altLang="en-US" dirty="0">
              <a:latin typeface="微软雅黑" pitchFamily="34" charset="-122"/>
              <a:ea typeface="微软雅黑" pitchFamily="34" charset="-122"/>
            </a:endParaRPr>
          </a:p>
        </p:txBody>
      </p:sp>
      <p:sp>
        <p:nvSpPr>
          <p:cNvPr id="15" name="TextBox 14"/>
          <p:cNvSpPr txBox="1"/>
          <p:nvPr/>
        </p:nvSpPr>
        <p:spPr>
          <a:xfrm>
            <a:off x="6357950" y="3786190"/>
            <a:ext cx="2143140" cy="458908"/>
          </a:xfrm>
          <a:prstGeom prst="rect">
            <a:avLst/>
          </a:prstGeom>
          <a:noFill/>
        </p:spPr>
        <p:txBody>
          <a:bodyPr wrap="square" rtlCol="0">
            <a:spAutoFit/>
          </a:bodyPr>
          <a:lstStyle/>
          <a:p>
            <a:pPr>
              <a:lnSpc>
                <a:spcPct val="150000"/>
              </a:lnSpc>
            </a:pPr>
            <a:r>
              <a:rPr lang="zh-CN" altLang="en-US" dirty="0" smtClean="0">
                <a:latin typeface="微软雅黑" pitchFamily="34" charset="-122"/>
                <a:ea typeface="微软雅黑" pitchFamily="34" charset="-122"/>
              </a:rPr>
              <a:t>智能在线充电机</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363251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1601551338"/>
              </p:ext>
            </p:extLst>
          </p:nvPr>
        </p:nvGraphicFramePr>
        <p:xfrm>
          <a:off x="4429124" y="3016852"/>
          <a:ext cx="4286280" cy="3269668"/>
        </p:xfrm>
        <a:graphic>
          <a:graphicData uri="http://schemas.openxmlformats.org/drawingml/2006/table">
            <a:tbl>
              <a:tblPr firstRow="1" bandRow="1">
                <a:tableStyleId>{5C22544A-7EE6-4342-B048-85BDC9FD1C3A}</a:tableStyleId>
              </a:tblPr>
              <a:tblGrid>
                <a:gridCol w="1214446"/>
                <a:gridCol w="3071834"/>
              </a:tblGrid>
              <a:tr h="286666">
                <a:tc>
                  <a:txBody>
                    <a:bodyPr/>
                    <a:lstStyle/>
                    <a:p>
                      <a:pPr algn="ctr"/>
                      <a:r>
                        <a:rPr lang="zh-CN" altLang="en-US" sz="1200" b="1" dirty="0" smtClean="0">
                          <a:solidFill>
                            <a:schemeClr val="tx1"/>
                          </a:solidFill>
                        </a:rPr>
                        <a:t>外形尺寸</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smtClean="0">
                          <a:solidFill>
                            <a:schemeClr val="tx1"/>
                          </a:solidFill>
                        </a:rPr>
                        <a:t>L1800×W410×H300</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运载类型</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潜伏式</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导航类型</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磁带导航</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行走方式</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双向行走</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运载能力</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smtClean="0">
                          <a:solidFill>
                            <a:schemeClr val="tx1"/>
                          </a:solidFill>
                        </a:rPr>
                        <a:t>500Kg</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行进速度</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1" dirty="0" smtClean="0">
                          <a:solidFill>
                            <a:schemeClr val="tx1"/>
                          </a:solidFill>
                        </a:rPr>
                        <a:t>45m/min</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蓄电池</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baseline="0" dirty="0" smtClean="0">
                          <a:solidFill>
                            <a:schemeClr val="tx1"/>
                          </a:solidFill>
                        </a:rPr>
                        <a:t>铅酸蓄电池</a:t>
                      </a:r>
                      <a:r>
                        <a:rPr lang="en-US" altLang="zh-CN" sz="1200" b="1" baseline="0" dirty="0" smtClean="0">
                          <a:solidFill>
                            <a:schemeClr val="tx1"/>
                          </a:solidFill>
                        </a:rPr>
                        <a:t>/</a:t>
                      </a:r>
                      <a:r>
                        <a:rPr lang="zh-CN" altLang="en-US" sz="1200" b="1" baseline="0" dirty="0" smtClean="0">
                          <a:solidFill>
                            <a:schemeClr val="tx1"/>
                          </a:solidFill>
                        </a:rPr>
                        <a:t>锂电可选</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algn="ctr"/>
                      <a:r>
                        <a:rPr lang="zh-CN" altLang="en-US" sz="1200" b="1" dirty="0" smtClean="0">
                          <a:solidFill>
                            <a:schemeClr val="tx1"/>
                          </a:solidFill>
                        </a:rPr>
                        <a:t>充电方式</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200" b="1" dirty="0" smtClean="0">
                          <a:solidFill>
                            <a:schemeClr val="tx1"/>
                          </a:solidFill>
                        </a:rPr>
                        <a:t>手动</a:t>
                      </a:r>
                      <a:r>
                        <a:rPr lang="en-US" altLang="zh-CN" sz="1200" b="1" dirty="0" smtClean="0">
                          <a:solidFill>
                            <a:schemeClr val="tx1"/>
                          </a:solidFill>
                        </a:rPr>
                        <a:t>/</a:t>
                      </a:r>
                      <a:r>
                        <a:rPr lang="zh-CN" altLang="en-US" sz="1200" b="1" dirty="0" smtClean="0">
                          <a:solidFill>
                            <a:schemeClr val="tx1"/>
                          </a:solidFill>
                        </a:rPr>
                        <a:t>自动</a:t>
                      </a:r>
                      <a:endParaRPr lang="zh-CN" altLang="en-US" sz="1200" b="1" dirty="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rPr>
                        <a:t>转弯半径</a:t>
                      </a: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smtClean="0">
                          <a:solidFill>
                            <a:schemeClr val="tx1"/>
                          </a:solidFill>
                        </a:rPr>
                        <a:t>700mm</a:t>
                      </a:r>
                      <a:endParaRPr lang="zh-CN" altLang="en-US" sz="1200" b="1" dirty="0" smtClean="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030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rPr>
                        <a:t>重复定位精度</a:t>
                      </a: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smtClean="0">
                          <a:solidFill>
                            <a:schemeClr val="tx1"/>
                          </a:solidFill>
                        </a:rPr>
                        <a:t>≤±10mm</a:t>
                      </a:r>
                      <a:endParaRPr lang="zh-CN" altLang="en-US" sz="1200" b="1" dirty="0" smtClean="0">
                        <a:solidFill>
                          <a:schemeClr val="tx1"/>
                        </a:solidFill>
                      </a:endParaRP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66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rPr>
                        <a:t>通信方式</a:t>
                      </a: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chemeClr val="tx1"/>
                          </a:solidFill>
                        </a:rPr>
                        <a:t>无线局域网通信</a:t>
                      </a:r>
                    </a:p>
                  </a:txBody>
                  <a:tcPr marL="121920" marR="121920" marT="31652" marB="31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TextBox 6"/>
          <p:cNvSpPr txBox="1"/>
          <p:nvPr/>
        </p:nvSpPr>
        <p:spPr>
          <a:xfrm>
            <a:off x="500034" y="2846612"/>
            <a:ext cx="3643338" cy="3511346"/>
          </a:xfrm>
          <a:prstGeom prst="rect">
            <a:avLst/>
          </a:prstGeom>
          <a:noFill/>
        </p:spPr>
        <p:txBody>
          <a:bodyPr wrap="square" rtlCol="0">
            <a:spAutoFit/>
          </a:bodyPr>
          <a:lstStyle/>
          <a:p>
            <a:pPr>
              <a:lnSpc>
                <a:spcPct val="150000"/>
              </a:lnSpc>
            </a:pPr>
            <a:r>
              <a:rPr lang="zh-CN" altLang="en-US" sz="1600" b="1" dirty="0" smtClean="0">
                <a:latin typeface="微软雅黑" pitchFamily="34" charset="-122"/>
                <a:ea typeface="微软雅黑" pitchFamily="34" charset="-122"/>
              </a:rPr>
              <a:t>产品介绍：</a:t>
            </a:r>
            <a:endParaRPr lang="en-US" altLang="zh-CN" sz="1600" b="1"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双向潜伏式</a:t>
            </a:r>
            <a:r>
              <a:rPr lang="en-US" altLang="zh-CN" sz="1600" dirty="0" smtClean="0">
                <a:latin typeface="微软雅黑" pitchFamily="34" charset="-122"/>
                <a:ea typeface="微软雅黑" pitchFamily="34" charset="-122"/>
              </a:rPr>
              <a:t>AGV</a:t>
            </a:r>
            <a:r>
              <a:rPr lang="zh-CN" altLang="en-US" sz="1600" dirty="0" smtClean="0">
                <a:latin typeface="微软雅黑" pitchFamily="34" charset="-122"/>
                <a:ea typeface="微软雅黑" pitchFamily="34" charset="-122"/>
              </a:rPr>
              <a:t>，该车型在中央调度系统管理控制下，可以双向往返行走，实施点对点运送物料，牵引重量达</a:t>
            </a:r>
            <a:r>
              <a:rPr lang="en-US" altLang="zh-CN" sz="1600" dirty="0" smtClean="0">
                <a:latin typeface="微软雅黑" pitchFamily="34" charset="-122"/>
                <a:ea typeface="微软雅黑" pitchFamily="34" charset="-122"/>
              </a:rPr>
              <a:t>800Kg</a:t>
            </a:r>
            <a:r>
              <a:rPr lang="zh-CN" altLang="en-US" sz="1600" dirty="0" smtClean="0">
                <a:latin typeface="微软雅黑" pitchFamily="34" charset="-122"/>
                <a:ea typeface="微软雅黑" pitchFamily="34" charset="-122"/>
              </a:rPr>
              <a:t>。车体一体化钣金结构，定制</a:t>
            </a:r>
            <a:r>
              <a:rPr lang="en-US" altLang="zh-CN" sz="1600" dirty="0" smtClean="0">
                <a:latin typeface="微软雅黑" pitchFamily="34" charset="-122"/>
                <a:ea typeface="微软雅黑" pitchFamily="34" charset="-122"/>
              </a:rPr>
              <a:t>RFID</a:t>
            </a:r>
            <a:r>
              <a:rPr lang="zh-CN" altLang="en-US" sz="1600" dirty="0" smtClean="0">
                <a:latin typeface="微软雅黑" pitchFamily="34" charset="-122"/>
                <a:ea typeface="微软雅黑" pitchFamily="34" charset="-122"/>
              </a:rPr>
              <a:t>定位，在线编程控制。车体驱动装置具备一键升降功能。</a:t>
            </a:r>
            <a:endParaRPr lang="en-US" altLang="zh-CN" sz="1600" dirty="0" smtClean="0">
              <a:latin typeface="微软雅黑" pitchFamily="34" charset="-122"/>
              <a:ea typeface="微软雅黑" pitchFamily="34" charset="-122"/>
            </a:endParaRPr>
          </a:p>
          <a:p>
            <a:pPr>
              <a:lnSpc>
                <a:spcPct val="150000"/>
              </a:lnSpc>
            </a:pPr>
            <a:r>
              <a:rPr lang="zh-CN" altLang="en-US" sz="1600" b="1" dirty="0" smtClean="0">
                <a:latin typeface="微软雅黑" pitchFamily="34" charset="-122"/>
                <a:ea typeface="微软雅黑" pitchFamily="34" charset="-122"/>
              </a:rPr>
              <a:t>应用范围：</a:t>
            </a:r>
            <a:r>
              <a:rPr lang="en-US" altLang="zh-CN" sz="1600" dirty="0" smtClean="0">
                <a:latin typeface="微软雅黑" pitchFamily="34" charset="-122"/>
                <a:ea typeface="微软雅黑" pitchFamily="34" charset="-122"/>
              </a:rPr>
              <a:t>3C</a:t>
            </a:r>
            <a:r>
              <a:rPr lang="zh-CN" altLang="en-US" sz="1600" dirty="0" smtClean="0">
                <a:latin typeface="微软雅黑" pitchFamily="34" charset="-122"/>
                <a:ea typeface="微软雅黑" pitchFamily="34" charset="-122"/>
              </a:rPr>
              <a:t>、家电、物流、烟草、汽车生产、食品生产等。</a:t>
            </a:r>
            <a:endParaRPr lang="zh-CN" altLang="en-US" sz="1600" dirty="0">
              <a:latin typeface="微软雅黑" pitchFamily="34" charset="-122"/>
              <a:ea typeface="微软雅黑" pitchFamily="34" charset="-122"/>
            </a:endParaRPr>
          </a:p>
        </p:txBody>
      </p:sp>
      <p:sp>
        <p:nvSpPr>
          <p:cNvPr id="8" name="TextBox 7"/>
          <p:cNvSpPr txBox="1"/>
          <p:nvPr/>
        </p:nvSpPr>
        <p:spPr>
          <a:xfrm>
            <a:off x="1" y="0"/>
            <a:ext cx="8929717"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1.6 </a:t>
            </a:r>
            <a:r>
              <a:rPr lang="zh-CN" altLang="en-US" sz="2800" dirty="0" smtClean="0">
                <a:latin typeface="微软雅黑" pitchFamily="34" charset="-122"/>
                <a:ea typeface="微软雅黑" pitchFamily="34" charset="-122"/>
              </a:rPr>
              <a:t>磁导航</a:t>
            </a:r>
            <a:r>
              <a:rPr lang="en-US"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双向潜伏式</a:t>
            </a:r>
            <a:r>
              <a:rPr lang="en-US" altLang="zh-CN" sz="2800" dirty="0" smtClean="0">
                <a:latin typeface="微软雅黑" pitchFamily="34" charset="-122"/>
                <a:ea typeface="微软雅黑" pitchFamily="34" charset="-122"/>
              </a:rPr>
              <a:t>AGV</a:t>
            </a:r>
            <a:endParaRPr lang="zh-CN" altLang="en-US" sz="2800" dirty="0">
              <a:latin typeface="微软雅黑" pitchFamily="34" charset="-122"/>
              <a:ea typeface="微软雅黑" pitchFamily="34" charset="-122"/>
            </a:endParaRPr>
          </a:p>
        </p:txBody>
      </p:sp>
      <p:pic>
        <p:nvPicPr>
          <p:cNvPr id="12" name="图片 11" descr="01.174.tif"/>
          <p:cNvPicPr>
            <a:picLocks noChangeAspect="1"/>
          </p:cNvPicPr>
          <p:nvPr/>
        </p:nvPicPr>
        <p:blipFill>
          <a:blip r:embed="rId2" cstate="print"/>
          <a:srcRect l="17778" t="16268" r="11111" b="7271"/>
          <a:stretch>
            <a:fillRect/>
          </a:stretch>
        </p:blipFill>
        <p:spPr>
          <a:xfrm>
            <a:off x="5214942" y="882905"/>
            <a:ext cx="2786082" cy="2046029"/>
          </a:xfrm>
          <a:prstGeom prst="rect">
            <a:avLst/>
          </a:prstGeom>
        </p:spPr>
      </p:pic>
      <p:pic>
        <p:nvPicPr>
          <p:cNvPr id="9" name="图片 8" descr="双1.png"/>
          <p:cNvPicPr>
            <a:picLocks noChangeAspect="1"/>
          </p:cNvPicPr>
          <p:nvPr/>
        </p:nvPicPr>
        <p:blipFill>
          <a:blip r:embed="rId3">
            <a:lum bright="10000"/>
          </a:blip>
          <a:srcRect l="1288" t="8006" r="2075" b="3927"/>
          <a:stretch>
            <a:fillRect/>
          </a:stretch>
        </p:blipFill>
        <p:spPr>
          <a:xfrm flipH="1">
            <a:off x="571472" y="928670"/>
            <a:ext cx="4214842" cy="1854531"/>
          </a:xfrm>
          <a:prstGeom prst="rect">
            <a:avLst/>
          </a:prstGeom>
        </p:spPr>
      </p:pic>
      <p:sp>
        <p:nvSpPr>
          <p:cNvPr id="10" name="Text Box 3"/>
          <p:cNvSpPr txBox="1">
            <a:spLocks noChangeArrowheads="1"/>
          </p:cNvSpPr>
          <p:nvPr/>
        </p:nvSpPr>
        <p:spPr bwMode="auto">
          <a:xfrm>
            <a:off x="4932363" y="6421438"/>
            <a:ext cx="3960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500" b="1" dirty="0">
                <a:solidFill>
                  <a:srgbClr val="993300"/>
                </a:solidFill>
                <a:latin typeface="微软雅黑" pitchFamily="34" charset="-122"/>
                <a:ea typeface="微软雅黑" pitchFamily="34" charset="-122"/>
              </a:rPr>
              <a:t>大族电机 直驱世界  </a:t>
            </a:r>
            <a:r>
              <a:rPr lang="en-US" altLang="zh-CN" sz="1600" b="1" dirty="0">
                <a:solidFill>
                  <a:srgbClr val="993300"/>
                </a:solidFill>
              </a:rPr>
              <a:t>www.hansmotor.com</a:t>
            </a:r>
            <a:endParaRPr lang="en-US" altLang="zh-CN" sz="1600" b="1" dirty="0">
              <a:solidFill>
                <a:srgbClr val="993300"/>
              </a:solidFill>
              <a:latin typeface="微软雅黑" pitchFamily="34" charset="-122"/>
              <a:ea typeface="微软雅黑" pitchFamily="34" charset="-122"/>
            </a:endParaRPr>
          </a:p>
        </p:txBody>
      </p:sp>
    </p:spTree>
    <p:extLst>
      <p:ext uri="{BB962C8B-B14F-4D97-AF65-F5344CB8AC3E}">
        <p14:creationId xmlns:p14="http://schemas.microsoft.com/office/powerpoint/2010/main" val="1911418148"/>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9896</TotalTime>
  <Words>1813</Words>
  <Application>Microsoft Office PowerPoint</Application>
  <PresentationFormat>全屏显示(4:3)</PresentationFormat>
  <Paragraphs>287</Paragraphs>
  <Slides>22</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22</vt:i4>
      </vt:variant>
    </vt:vector>
  </HeadingPairs>
  <TitlesOfParts>
    <vt:vector size="28" baseType="lpstr">
      <vt:lpstr>Times New Roman</vt:lpstr>
      <vt:lpstr>Arial</vt:lpstr>
      <vt:lpstr>宋体</vt:lpstr>
      <vt:lpstr>微软雅黑</vt:lpstr>
      <vt:lpstr>Calibri</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微软用户</dc:creator>
  <cp:lastModifiedBy>李斌</cp:lastModifiedBy>
  <cp:revision>1692</cp:revision>
  <dcterms:created xsi:type="dcterms:W3CDTF">2012-07-29T03:44:00Z</dcterms:created>
  <dcterms:modified xsi:type="dcterms:W3CDTF">2016-08-29T03:10:48Z</dcterms:modified>
</cp:coreProperties>
</file>